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84" r:id="rId1"/>
  </p:sldMasterIdLst>
  <p:notesMasterIdLst>
    <p:notesMasterId r:id="rId25"/>
  </p:notesMasterIdLst>
  <p:sldIdLst>
    <p:sldId id="256" r:id="rId2"/>
    <p:sldId id="258" r:id="rId3"/>
    <p:sldId id="260" r:id="rId4"/>
    <p:sldId id="274" r:id="rId5"/>
    <p:sldId id="261" r:id="rId6"/>
    <p:sldId id="276" r:id="rId7"/>
    <p:sldId id="262" r:id="rId8"/>
    <p:sldId id="263" r:id="rId9"/>
    <p:sldId id="277" r:id="rId10"/>
    <p:sldId id="264" r:id="rId11"/>
    <p:sldId id="265" r:id="rId12"/>
    <p:sldId id="266" r:id="rId13"/>
    <p:sldId id="270" r:id="rId14"/>
    <p:sldId id="271" r:id="rId15"/>
    <p:sldId id="272" r:id="rId16"/>
    <p:sldId id="284" r:id="rId17"/>
    <p:sldId id="268" r:id="rId18"/>
    <p:sldId id="283" r:id="rId19"/>
    <p:sldId id="278" r:id="rId20"/>
    <p:sldId id="280" r:id="rId21"/>
    <p:sldId id="279" r:id="rId22"/>
    <p:sldId id="269" r:id="rId23"/>
    <p:sldId id="282" r:id="rId2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805" autoAdjust="0"/>
    <p:restoredTop sz="89027" autoAdjust="0"/>
  </p:normalViewPr>
  <p:slideViewPr>
    <p:cSldViewPr snapToGrid="0">
      <p:cViewPr varScale="1">
        <p:scale>
          <a:sx n="49" d="100"/>
          <a:sy n="49" d="100"/>
        </p:scale>
        <p:origin x="778" y="58"/>
      </p:cViewPr>
      <p:guideLst>
        <p:guide orient="horz" pos="2160"/>
        <p:guide pos="3840"/>
      </p:guideLst>
    </p:cSldViewPr>
  </p:slideViewPr>
  <p:outlineViewPr>
    <p:cViewPr>
      <p:scale>
        <a:sx n="33" d="100"/>
        <a:sy n="33" d="100"/>
      </p:scale>
      <p:origin x="0" y="-1458"/>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AD8519F-1B53-834D-932B-C8C836F6ABBE}" type="datetimeFigureOut">
              <a:rPr lang="en-US" smtClean="0"/>
              <a:t>7/1/2015</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4663D12-300B-1F40-96E3-04DF176E6638}" type="slidenum">
              <a:rPr lang="en-US" smtClean="0"/>
              <a:t>‹#›</a:t>
            </a:fld>
            <a:endParaRPr lang="en-US"/>
          </a:p>
        </p:txBody>
      </p:sp>
    </p:spTree>
    <p:extLst>
      <p:ext uri="{BB962C8B-B14F-4D97-AF65-F5344CB8AC3E}">
        <p14:creationId xmlns:p14="http://schemas.microsoft.com/office/powerpoint/2010/main" val="706357360"/>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word “memorial” has the same</a:t>
            </a:r>
            <a:r>
              <a:rPr lang="en-US" baseline="0" dirty="0" smtClean="0"/>
              <a:t> root as the words memory and remember.</a:t>
            </a:r>
            <a:endParaRPr lang="en-US" dirty="0"/>
          </a:p>
        </p:txBody>
      </p:sp>
      <p:sp>
        <p:nvSpPr>
          <p:cNvPr id="4" name="Slide Number Placeholder 3"/>
          <p:cNvSpPr>
            <a:spLocks noGrp="1"/>
          </p:cNvSpPr>
          <p:nvPr>
            <p:ph type="sldNum" sz="quarter" idx="10"/>
          </p:nvPr>
        </p:nvSpPr>
        <p:spPr/>
        <p:txBody>
          <a:bodyPr/>
          <a:lstStyle/>
          <a:p>
            <a:fld id="{54663D12-300B-1F40-96E3-04DF176E6638}" type="slidenum">
              <a:rPr lang="en-US" smtClean="0"/>
              <a:t>1</a:t>
            </a:fld>
            <a:endParaRPr lang="en-US"/>
          </a:p>
        </p:txBody>
      </p:sp>
    </p:spTree>
    <p:extLst>
      <p:ext uri="{BB962C8B-B14F-4D97-AF65-F5344CB8AC3E}">
        <p14:creationId xmlns:p14="http://schemas.microsoft.com/office/powerpoint/2010/main" val="262038764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is one way to</a:t>
            </a:r>
            <a:r>
              <a:rPr lang="en-US" baseline="0" dirty="0" smtClean="0"/>
              <a:t> think about the differences between memorials.</a:t>
            </a:r>
          </a:p>
          <a:p>
            <a:endParaRPr lang="en-US" dirty="0"/>
          </a:p>
        </p:txBody>
      </p:sp>
      <p:sp>
        <p:nvSpPr>
          <p:cNvPr id="4" name="Slide Number Placeholder 3"/>
          <p:cNvSpPr>
            <a:spLocks noGrp="1"/>
          </p:cNvSpPr>
          <p:nvPr>
            <p:ph type="sldNum" sz="quarter" idx="10"/>
          </p:nvPr>
        </p:nvSpPr>
        <p:spPr/>
        <p:txBody>
          <a:bodyPr/>
          <a:lstStyle/>
          <a:p>
            <a:fld id="{54663D12-300B-1F40-96E3-04DF176E6638}" type="slidenum">
              <a:rPr lang="en-US" smtClean="0"/>
              <a:t>2</a:t>
            </a:fld>
            <a:endParaRPr lang="en-US"/>
          </a:p>
        </p:txBody>
      </p:sp>
    </p:spTree>
    <p:extLst>
      <p:ext uri="{BB962C8B-B14F-4D97-AF65-F5344CB8AC3E}">
        <p14:creationId xmlns:p14="http://schemas.microsoft.com/office/powerpoint/2010/main" val="110282522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When the</a:t>
            </a:r>
            <a:r>
              <a:rPr lang="en-US" baseline="0" dirty="0" smtClean="0"/>
              <a:t> memorial uses emotional language like “devils”, the memorial is trying to educate the visitors to feel a certain way.</a:t>
            </a:r>
            <a:endParaRPr lang="en-US" dirty="0"/>
          </a:p>
        </p:txBody>
      </p:sp>
      <p:sp>
        <p:nvSpPr>
          <p:cNvPr id="4" name="Slide Number Placeholder 3"/>
          <p:cNvSpPr>
            <a:spLocks noGrp="1"/>
          </p:cNvSpPr>
          <p:nvPr>
            <p:ph type="sldNum" sz="quarter" idx="10"/>
          </p:nvPr>
        </p:nvSpPr>
        <p:spPr/>
        <p:txBody>
          <a:bodyPr/>
          <a:lstStyle/>
          <a:p>
            <a:fld id="{54663D12-300B-1F40-96E3-04DF176E6638}" type="slidenum">
              <a:rPr lang="en-US" smtClean="0"/>
              <a:t>19</a:t>
            </a:fld>
            <a:endParaRPr lang="en-US"/>
          </a:p>
        </p:txBody>
      </p:sp>
    </p:spTree>
    <p:extLst>
      <p:ext uri="{BB962C8B-B14F-4D97-AF65-F5344CB8AC3E}">
        <p14:creationId xmlns:p14="http://schemas.microsoft.com/office/powerpoint/2010/main" val="414412617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a:spLocks noChangeAspect="1"/>
          </p:cNvSpPr>
          <p:nvPr/>
        </p:nvSpPr>
        <p:spPr>
          <a:xfrm>
            <a:off x="231140" y="243840"/>
            <a:ext cx="11724640" cy="6377939"/>
          </a:xfrm>
          <a:prstGeom prst="rect">
            <a:avLst/>
          </a:prstGeom>
          <a:solidFill>
            <a:schemeClr val="accent1"/>
          </a:solidFill>
          <a:ln w="12700">
            <a:solidFill>
              <a:srgbClr val="FFFFFF"/>
            </a:solid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109980" y="882376"/>
            <a:ext cx="9966960" cy="2926080"/>
          </a:xfrm>
        </p:spPr>
        <p:txBody>
          <a:bodyPr anchor="b">
            <a:normAutofit/>
          </a:bodyPr>
          <a:lstStyle>
            <a:lvl1pPr algn="ctr">
              <a:lnSpc>
                <a:spcPct val="85000"/>
              </a:lnSpc>
              <a:defRPr sz="7200" b="1" cap="all" baseline="0">
                <a:solidFill>
                  <a:srgbClr val="FFFFFF"/>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709530" y="3869634"/>
            <a:ext cx="8767860" cy="1388165"/>
          </a:xfrm>
        </p:spPr>
        <p:txBody>
          <a:bodyPr>
            <a:normAutofit/>
          </a:bodyPr>
          <a:lstStyle>
            <a:lvl1pPr marL="0" indent="0" algn="ctr">
              <a:buNone/>
              <a:defRPr sz="2200">
                <a:solidFill>
                  <a:srgbClr val="FFFFFF"/>
                </a:solidFill>
              </a:defRPr>
            </a:lvl1pPr>
            <a:lvl2pPr marL="457200" indent="0" algn="ctr">
              <a:buNone/>
              <a:defRPr sz="2200"/>
            </a:lvl2pPr>
            <a:lvl3pPr marL="914400" indent="0" algn="ctr">
              <a:buNone/>
              <a:defRPr sz="22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lvl1pPr>
              <a:defRPr>
                <a:solidFill>
                  <a:srgbClr val="FFFFFF"/>
                </a:solidFill>
              </a:defRPr>
            </a:lvl1pPr>
          </a:lstStyle>
          <a:p>
            <a:fld id="{96DFF08F-DC6B-4601-B491-B0F83F6DD2DA}" type="datetimeFigureOut">
              <a:rPr lang="en-US" dirty="0"/>
              <a:t>7/1/2015</a:t>
            </a:fld>
            <a:endParaRPr lang="en-US" dirty="0"/>
          </a:p>
        </p:txBody>
      </p:sp>
      <p:sp>
        <p:nvSpPr>
          <p:cNvPr id="5" name="Footer Placeholder 4"/>
          <p:cNvSpPr>
            <a:spLocks noGrp="1"/>
          </p:cNvSpPr>
          <p:nvPr>
            <p:ph type="ftr" sz="quarter" idx="11"/>
          </p:nvPr>
        </p:nvSpPr>
        <p:spPr/>
        <p:txBody>
          <a:bodyPr/>
          <a:lstStyle>
            <a:lvl1pPr>
              <a:defRPr>
                <a:solidFill>
                  <a:srgbClr val="FFFFFF"/>
                </a:solidFill>
              </a:defRPr>
            </a:lvl1pPr>
          </a:lstStyle>
          <a:p>
            <a:endParaRPr lang="en-US" dirty="0"/>
          </a:p>
        </p:txBody>
      </p:sp>
      <p:sp>
        <p:nvSpPr>
          <p:cNvPr id="6" name="Slide Number Placeholder 5"/>
          <p:cNvSpPr>
            <a:spLocks noGrp="1"/>
          </p:cNvSpPr>
          <p:nvPr>
            <p:ph type="sldNum" sz="quarter" idx="12"/>
          </p:nvPr>
        </p:nvSpPr>
        <p:spPr/>
        <p:txBody>
          <a:bodyPr/>
          <a:lstStyle>
            <a:lvl1pPr>
              <a:defRPr>
                <a:solidFill>
                  <a:srgbClr val="FFFFFF"/>
                </a:solidFill>
              </a:defRPr>
            </a:lvl1pPr>
          </a:lstStyle>
          <a:p>
            <a:fld id="{4FAB73BC-B049-4115-A692-8D63A059BFB8}" type="slidenum">
              <a:rPr lang="en-US" dirty="0"/>
              <a:t>‹#›</a:t>
            </a:fld>
            <a:endParaRPr lang="en-US" dirty="0"/>
          </a:p>
        </p:txBody>
      </p:sp>
      <p:cxnSp>
        <p:nvCxnSpPr>
          <p:cNvPr id="8" name="Straight Connector 7"/>
          <p:cNvCxnSpPr/>
          <p:nvPr/>
        </p:nvCxnSpPr>
        <p:spPr>
          <a:xfrm>
            <a:off x="1978660" y="3733800"/>
            <a:ext cx="8229601" cy="0"/>
          </a:xfrm>
          <a:prstGeom prst="line">
            <a:avLst/>
          </a:prstGeom>
          <a:ln>
            <a:solidFill>
              <a:srgbClr val="FFFFFF"/>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96DFF08F-DC6B-4601-B491-B0F83F6DD2DA}" type="datetimeFigureOut">
              <a:rPr lang="en-US" dirty="0"/>
              <a:t>7/1/2015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06424" y="1173575"/>
            <a:ext cx="9966960" cy="2926080"/>
          </a:xfrm>
        </p:spPr>
        <p:txBody>
          <a:bodyPr anchor="b">
            <a:noAutofit/>
          </a:bodyPr>
          <a:lstStyle>
            <a:lvl1pPr algn="ctr">
              <a:lnSpc>
                <a:spcPct val="85000"/>
              </a:lnSpc>
              <a:defRPr sz="7200" b="0" cap="all" baseline="0"/>
            </a:lvl1pPr>
          </a:lstStyle>
          <a:p>
            <a:r>
              <a:rPr lang="en-US" smtClean="0"/>
              <a:t>Click to edit Master title style</a:t>
            </a:r>
            <a:endParaRPr lang="en-US" dirty="0"/>
          </a:p>
        </p:txBody>
      </p:sp>
      <p:sp>
        <p:nvSpPr>
          <p:cNvPr id="3" name="Text Placeholder 2"/>
          <p:cNvSpPr>
            <a:spLocks noGrp="1"/>
          </p:cNvSpPr>
          <p:nvPr>
            <p:ph type="body" idx="1"/>
          </p:nvPr>
        </p:nvSpPr>
        <p:spPr>
          <a:xfrm>
            <a:off x="1709928" y="4154520"/>
            <a:ext cx="8769096" cy="1363806"/>
          </a:xfrm>
        </p:spPr>
        <p:txBody>
          <a:bodyPr anchor="t">
            <a:normAutofit/>
          </a:bodyPr>
          <a:lstStyle>
            <a:lvl1pPr marL="0" indent="0" algn="ctr">
              <a:buNone/>
              <a:defRPr sz="2200">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6DFF08F-DC6B-4601-B491-B0F83F6DD2DA}" type="datetimeFigureOut">
              <a:rPr lang="en-US" dirty="0"/>
              <a:t>7/1/2015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cxnSp>
        <p:nvCxnSpPr>
          <p:cNvPr id="7" name="Straight Connector 6"/>
          <p:cNvCxnSpPr/>
          <p:nvPr/>
        </p:nvCxnSpPr>
        <p:spPr>
          <a:xfrm>
            <a:off x="1981200" y="4020408"/>
            <a:ext cx="8229601"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143000" y="2057399"/>
            <a:ext cx="4754880" cy="402336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267612" y="2057400"/>
            <a:ext cx="4754880" cy="402336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96DFF08F-DC6B-4601-B491-B0F83F6DD2DA}" type="datetimeFigureOut">
              <a:rPr lang="en-US" dirty="0"/>
              <a:t>7/1/2015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1143000" y="2001511"/>
            <a:ext cx="4754880" cy="777240"/>
          </a:xfrm>
        </p:spPr>
        <p:txBody>
          <a:bodyPr anchor="ctr"/>
          <a:lstStyle>
            <a:lvl1pPr marL="0" indent="0">
              <a:spcBef>
                <a:spcPts val="0"/>
              </a:spcBef>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143000" y="2721483"/>
            <a:ext cx="4754880" cy="338328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269173" y="1999032"/>
            <a:ext cx="4754880" cy="777240"/>
          </a:xfrm>
        </p:spPr>
        <p:txBody>
          <a:bodyPr anchor="ctr"/>
          <a:lstStyle>
            <a:lvl1pPr marL="0" indent="0">
              <a:spcBef>
                <a:spcPts val="0"/>
              </a:spcBef>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269173" y="2719322"/>
            <a:ext cx="4754880" cy="338328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96DFF08F-DC6B-4601-B491-B0F83F6DD2DA}" type="datetimeFigureOut">
              <a:rPr lang="en-US" dirty="0"/>
              <a:t>7/1/2015</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96DFF08F-DC6B-4601-B491-B0F83F6DD2DA}" type="datetimeFigureOut">
              <a:rPr lang="en-US" dirty="0"/>
              <a:t>7/1/2015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6DFF08F-DC6B-4601-B491-B0F83F6DD2DA}" type="datetimeFigureOut">
              <a:rPr lang="en-US" dirty="0"/>
              <a:t>7/1/2015</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3000" y="1097280"/>
            <a:ext cx="3931920" cy="1737360"/>
          </a:xfrm>
        </p:spPr>
        <p:txBody>
          <a:bodyPr anchor="b">
            <a:noAutofit/>
          </a:bodyPr>
          <a:lstStyle>
            <a:lvl1pPr>
              <a:lnSpc>
                <a:spcPct val="90000"/>
              </a:lnSpc>
              <a:defRPr sz="4000" b="0"/>
            </a:lvl1pPr>
          </a:lstStyle>
          <a:p>
            <a:r>
              <a:rPr lang="en-US" smtClean="0"/>
              <a:t>Click to edit Master title style</a:t>
            </a:r>
            <a:endParaRPr lang="en-US" dirty="0"/>
          </a:p>
        </p:txBody>
      </p:sp>
      <p:sp>
        <p:nvSpPr>
          <p:cNvPr id="3" name="Content Placeholder 2"/>
          <p:cNvSpPr>
            <a:spLocks noGrp="1"/>
          </p:cNvSpPr>
          <p:nvPr>
            <p:ph idx="1"/>
          </p:nvPr>
        </p:nvSpPr>
        <p:spPr>
          <a:xfrm>
            <a:off x="5852159" y="1097280"/>
            <a:ext cx="5212080" cy="466344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143000" y="2834640"/>
            <a:ext cx="3931920" cy="3017520"/>
          </a:xfrm>
        </p:spPr>
        <p:txBody>
          <a:bodyPr>
            <a:normAutofit/>
          </a:bodyPr>
          <a:lstStyle>
            <a:lvl1pPr marL="0" indent="0">
              <a:lnSpc>
                <a:spcPct val="100000"/>
              </a:lnSpc>
              <a:spcBef>
                <a:spcPts val="1000"/>
              </a:spcBef>
              <a:buNone/>
              <a:defRPr sz="17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6DFF08F-DC6B-4601-B491-B0F83F6DD2DA}" type="datetimeFigureOut">
              <a:rPr lang="en-US" dirty="0"/>
              <a:t>7/1/2015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3000" y="1097280"/>
            <a:ext cx="3931920" cy="1737360"/>
          </a:xfrm>
        </p:spPr>
        <p:txBody>
          <a:bodyPr anchor="b">
            <a:noAutofit/>
          </a:bodyPr>
          <a:lstStyle>
            <a:lvl1pPr>
              <a:lnSpc>
                <a:spcPct val="90000"/>
              </a:lnSpc>
              <a:defRPr sz="40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5413248" y="1069847"/>
            <a:ext cx="6099048" cy="4800600"/>
          </a:xfrm>
        </p:spPr>
        <p:txBody>
          <a:bodyPr lIns="274320" tIns="182880" anchor="t">
            <a:normAutofit/>
          </a:bodyPr>
          <a:lstStyle>
            <a:lvl1pPr marL="0" indent="0">
              <a:buNone/>
              <a:defRPr sz="2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1143000" y="2834640"/>
            <a:ext cx="3931920" cy="2880360"/>
          </a:xfrm>
        </p:spPr>
        <p:txBody>
          <a:bodyPr>
            <a:normAutofit/>
          </a:bodyPr>
          <a:lstStyle>
            <a:lvl1pPr marL="0" indent="0">
              <a:lnSpc>
                <a:spcPct val="100000"/>
              </a:lnSpc>
              <a:spcBef>
                <a:spcPts val="1000"/>
              </a:spcBef>
              <a:buNone/>
              <a:defRPr sz="17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6DFF08F-DC6B-4601-B491-B0F83F6DD2DA}" type="datetimeFigureOut">
              <a:rPr lang="en-US" dirty="0"/>
              <a:t>7/1/2015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96DFF08F-DC6B-4601-B491-B0F83F6DD2DA}" type="datetimeFigureOut">
              <a:rPr lang="en-US" dirty="0"/>
              <a:t>7/1/2015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762000"/>
            <a:ext cx="2324100" cy="5410200"/>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143000" y="762000"/>
            <a:ext cx="7429500" cy="54102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96DFF08F-DC6B-4601-B491-B0F83F6DD2DA}" type="datetimeFigureOut">
              <a:rPr lang="en-US" dirty="0"/>
              <a:t>7/1/2015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7" name="Rectangle 6"/>
          <p:cNvSpPr>
            <a:spLocks noChangeAspect="1"/>
          </p:cNvSpPr>
          <p:nvPr/>
        </p:nvSpPr>
        <p:spPr>
          <a:xfrm>
            <a:off x="231140" y="243840"/>
            <a:ext cx="11724640" cy="6377939"/>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143000" y="609600"/>
            <a:ext cx="9875520" cy="1356360"/>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143000" y="2057400"/>
            <a:ext cx="9872871" cy="40386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1142996" y="6223828"/>
            <a:ext cx="2329074" cy="365125"/>
          </a:xfrm>
          <a:prstGeom prst="rect">
            <a:avLst/>
          </a:prstGeom>
        </p:spPr>
        <p:txBody>
          <a:bodyPr vert="horz" lIns="91440" tIns="45720" rIns="91440" bIns="45720" rtlCol="0" anchor="ctr"/>
          <a:lstStyle>
            <a:lvl1pPr algn="l">
              <a:defRPr sz="1200">
                <a:solidFill>
                  <a:schemeClr val="accent1"/>
                </a:solidFill>
              </a:defRPr>
            </a:lvl1pPr>
          </a:lstStyle>
          <a:p>
            <a:fld id="{96DFF08F-DC6B-4601-B491-B0F83F6DD2DA}" type="datetimeFigureOut">
              <a:rPr lang="en-US" dirty="0"/>
              <a:pPr/>
              <a:t>7/1/2015</a:t>
            </a:fld>
            <a:endParaRPr lang="en-US" dirty="0"/>
          </a:p>
        </p:txBody>
      </p:sp>
      <p:sp>
        <p:nvSpPr>
          <p:cNvPr id="5" name="Footer Placeholder 4"/>
          <p:cNvSpPr>
            <a:spLocks noGrp="1"/>
          </p:cNvSpPr>
          <p:nvPr>
            <p:ph type="ftr" sz="quarter" idx="3"/>
          </p:nvPr>
        </p:nvSpPr>
        <p:spPr>
          <a:xfrm>
            <a:off x="3949148" y="6223828"/>
            <a:ext cx="4717774" cy="365125"/>
          </a:xfrm>
          <a:prstGeom prst="rect">
            <a:avLst/>
          </a:prstGeom>
        </p:spPr>
        <p:txBody>
          <a:bodyPr vert="horz" lIns="91440" tIns="45720" rIns="91440" bIns="45720" rtlCol="0" anchor="ctr"/>
          <a:lstStyle>
            <a:lvl1pPr algn="ctr">
              <a:defRPr sz="1200">
                <a:solidFill>
                  <a:schemeClr val="accent1"/>
                </a:solidFill>
              </a:defRPr>
            </a:lvl1pPr>
          </a:lstStyle>
          <a:p>
            <a:endParaRPr lang="en-US" dirty="0"/>
          </a:p>
        </p:txBody>
      </p:sp>
      <p:sp>
        <p:nvSpPr>
          <p:cNvPr id="6" name="Slide Number Placeholder 5"/>
          <p:cNvSpPr>
            <a:spLocks noGrp="1"/>
          </p:cNvSpPr>
          <p:nvPr>
            <p:ph type="sldNum" sz="quarter" idx="4"/>
          </p:nvPr>
        </p:nvSpPr>
        <p:spPr>
          <a:xfrm>
            <a:off x="9329530" y="6223828"/>
            <a:ext cx="1706217" cy="365125"/>
          </a:xfrm>
          <a:prstGeom prst="rect">
            <a:avLst/>
          </a:prstGeom>
        </p:spPr>
        <p:txBody>
          <a:bodyPr vert="horz" lIns="91440" tIns="45720" rIns="91440" bIns="45720" rtlCol="0" anchor="ctr"/>
          <a:lstStyle>
            <a:lvl1pPr algn="r">
              <a:defRPr sz="1200">
                <a:solidFill>
                  <a:schemeClr val="accent1"/>
                </a:solidFill>
              </a:defRPr>
            </a:lvl1pPr>
          </a:lstStyle>
          <a:p>
            <a:fld id="{4FAB73BC-B049-4115-A692-8D63A059BFB8}"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914400" rtl="0" eaLnBrk="1" latinLnBrk="0" hangingPunct="1">
        <a:lnSpc>
          <a:spcPct val="90000"/>
        </a:lnSpc>
        <a:spcBef>
          <a:spcPct val="0"/>
        </a:spcBef>
        <a:buNone/>
        <a:defRPr sz="4400" kern="1200">
          <a:solidFill>
            <a:schemeClr val="accent1"/>
          </a:solidFill>
          <a:latin typeface="+mj-lt"/>
          <a:ea typeface="+mj-ea"/>
          <a:cs typeface="+mj-cs"/>
        </a:defRPr>
      </a:lvl1pPr>
    </p:titleStyle>
    <p:bodyStyle>
      <a:lvl1pPr marL="228600" indent="-182880" algn="l" defTabSz="914400" rtl="0" eaLnBrk="1" latinLnBrk="0" hangingPunct="1">
        <a:lnSpc>
          <a:spcPct val="90000"/>
        </a:lnSpc>
        <a:spcBef>
          <a:spcPts val="1400"/>
        </a:spcBef>
        <a:buClr>
          <a:schemeClr val="accent1"/>
        </a:buClr>
        <a:buSzPct val="80000"/>
        <a:buFont typeface="Corbel" pitchFamily="34" charset="0"/>
        <a:buChar char="•"/>
        <a:defRPr sz="2200" kern="1200">
          <a:solidFill>
            <a:schemeClr val="accent1"/>
          </a:solidFill>
          <a:latin typeface="+mn-lt"/>
          <a:ea typeface="+mn-ea"/>
          <a:cs typeface="+mn-cs"/>
        </a:defRPr>
      </a:lvl1pPr>
      <a:lvl2pPr marL="45720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2000" kern="1200">
          <a:solidFill>
            <a:schemeClr val="accent1"/>
          </a:solidFill>
          <a:latin typeface="+mn-lt"/>
          <a:ea typeface="+mn-ea"/>
          <a:cs typeface="+mn-cs"/>
        </a:defRPr>
      </a:lvl2pPr>
      <a:lvl3pPr marL="73152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800" kern="1200">
          <a:solidFill>
            <a:schemeClr val="accent1"/>
          </a:solidFill>
          <a:latin typeface="+mn-lt"/>
          <a:ea typeface="+mn-ea"/>
          <a:cs typeface="+mn-cs"/>
        </a:defRPr>
      </a:lvl3pPr>
      <a:lvl4pPr marL="100584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4pPr>
      <a:lvl5pPr marL="128016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5pPr>
      <a:lvl6pPr marL="16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6pPr>
      <a:lvl7pPr marL="19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7pPr>
      <a:lvl8pPr marL="22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8pPr>
      <a:lvl9pPr marL="25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5.jpg"/><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7.jpg"/><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image" Target="../media/image10.gif"/><Relationship Id="rId2" Type="http://schemas.openxmlformats.org/officeDocument/2006/relationships/image" Target="../media/image9.gif"/><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image" Target="../media/image13.png"/><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MEMORIALS</a:t>
            </a:r>
            <a:endParaRPr lang="en-US" dirty="0"/>
          </a:p>
        </p:txBody>
      </p:sp>
      <p:sp>
        <p:nvSpPr>
          <p:cNvPr id="3" name="Subtitle 2"/>
          <p:cNvSpPr>
            <a:spLocks noGrp="1"/>
          </p:cNvSpPr>
          <p:nvPr>
            <p:ph type="subTitle" idx="1"/>
          </p:nvPr>
        </p:nvSpPr>
        <p:spPr/>
        <p:txBody>
          <a:bodyPr/>
          <a:lstStyle/>
          <a:p>
            <a:r>
              <a:rPr lang="en-US" dirty="0" smtClean="0"/>
              <a:t>Memorials are built to help people remember the past.</a:t>
            </a:r>
            <a:endParaRPr lang="en-US" dirty="0"/>
          </a:p>
        </p:txBody>
      </p:sp>
    </p:spTree>
    <p:extLst>
      <p:ext uri="{BB962C8B-B14F-4D97-AF65-F5344CB8AC3E}">
        <p14:creationId xmlns:p14="http://schemas.microsoft.com/office/powerpoint/2010/main" val="16911153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Memorials are built from different points of view.</a:t>
            </a:r>
            <a:endParaRPr lang="en-US" dirty="0"/>
          </a:p>
        </p:txBody>
      </p:sp>
      <p:sp>
        <p:nvSpPr>
          <p:cNvPr id="5" name="Text Placeholder 4"/>
          <p:cNvSpPr>
            <a:spLocks noGrp="1"/>
          </p:cNvSpPr>
          <p:nvPr>
            <p:ph sz="half" idx="1"/>
          </p:nvPr>
        </p:nvSpPr>
        <p:spPr/>
        <p:txBody>
          <a:bodyPr/>
          <a:lstStyle/>
          <a:p>
            <a:r>
              <a:rPr lang="en-US" dirty="0" smtClean="0"/>
              <a:t>Memorials built by victims</a:t>
            </a:r>
            <a:endParaRPr lang="en-US" dirty="0"/>
          </a:p>
        </p:txBody>
      </p:sp>
      <p:sp>
        <p:nvSpPr>
          <p:cNvPr id="7" name="Text Placeholder 6"/>
          <p:cNvSpPr>
            <a:spLocks noGrp="1"/>
          </p:cNvSpPr>
          <p:nvPr>
            <p:ph sz="half" idx="2"/>
          </p:nvPr>
        </p:nvSpPr>
        <p:spPr/>
        <p:txBody>
          <a:bodyPr/>
          <a:lstStyle/>
          <a:p>
            <a:r>
              <a:rPr lang="en-US" dirty="0" smtClean="0"/>
              <a:t>Memorials built by the responsible groups</a:t>
            </a:r>
            <a:endParaRPr lang="en-US" dirty="0"/>
          </a:p>
        </p:txBody>
      </p:sp>
    </p:spTree>
    <p:extLst>
      <p:ext uri="{BB962C8B-B14F-4D97-AF65-F5344CB8AC3E}">
        <p14:creationId xmlns:p14="http://schemas.microsoft.com/office/powerpoint/2010/main" val="3328440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Memorials built by victims:</a:t>
            </a:r>
            <a:endParaRPr lang="en-US" dirty="0"/>
          </a:p>
        </p:txBody>
      </p:sp>
      <p:sp>
        <p:nvSpPr>
          <p:cNvPr id="5" name="Content Placeholder 4"/>
          <p:cNvSpPr>
            <a:spLocks noGrp="1"/>
          </p:cNvSpPr>
          <p:nvPr>
            <p:ph idx="1"/>
          </p:nvPr>
        </p:nvSpPr>
        <p:spPr/>
        <p:txBody>
          <a:bodyPr>
            <a:normAutofit/>
          </a:bodyPr>
          <a:lstStyle/>
          <a:p>
            <a:r>
              <a:rPr lang="en-US" dirty="0" smtClean="0"/>
              <a:t>Someone did something bad to us</a:t>
            </a:r>
          </a:p>
          <a:p>
            <a:endParaRPr lang="en-US" dirty="0"/>
          </a:p>
          <a:p>
            <a:pPr marL="45720" indent="0">
              <a:buNone/>
            </a:pPr>
            <a:endParaRPr lang="en-US" dirty="0"/>
          </a:p>
          <a:p>
            <a:pPr marL="45720" indent="0">
              <a:buNone/>
            </a:pPr>
            <a:endParaRPr lang="en-US" dirty="0" smtClean="0"/>
          </a:p>
          <a:p>
            <a:pPr marL="45720" indent="0">
              <a:buNone/>
            </a:pPr>
            <a:endParaRPr lang="en-US" dirty="0"/>
          </a:p>
          <a:p>
            <a:pPr marL="45720" indent="0">
              <a:buNone/>
            </a:pPr>
            <a:endParaRPr lang="en-US" dirty="0" smtClean="0"/>
          </a:p>
          <a:p>
            <a:pPr marL="45720" indent="0">
              <a:buNone/>
            </a:pPr>
            <a:endParaRPr lang="en-US" dirty="0" smtClean="0"/>
          </a:p>
          <a:p>
            <a:pPr marL="45720" indent="0">
              <a:buNone/>
            </a:pPr>
            <a:r>
              <a:rPr lang="en-US" dirty="0" smtClean="0"/>
              <a:t>*most of memorials are made from the point of view of the victims.</a:t>
            </a:r>
            <a:endParaRPr lang="en-US" dirty="0"/>
          </a:p>
        </p:txBody>
      </p:sp>
    </p:spTree>
    <p:extLst>
      <p:ext uri="{BB962C8B-B14F-4D97-AF65-F5344CB8AC3E}">
        <p14:creationId xmlns:p14="http://schemas.microsoft.com/office/powerpoint/2010/main" val="325323971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Hiroshima Peace Park</a:t>
            </a:r>
            <a:endParaRPr lang="en-US" dirty="0"/>
          </a:p>
        </p:txBody>
      </p:sp>
      <p:sp>
        <p:nvSpPr>
          <p:cNvPr id="5" name="Text Placeholder 4"/>
          <p:cNvSpPr>
            <a:spLocks noGrp="1"/>
          </p:cNvSpPr>
          <p:nvPr>
            <p:ph type="body" idx="1"/>
          </p:nvPr>
        </p:nvSpPr>
        <p:spPr/>
        <p:txBody>
          <a:bodyPr/>
          <a:lstStyle/>
          <a:p>
            <a:endParaRPr lang="en-US"/>
          </a:p>
        </p:txBody>
      </p:sp>
      <p:sp>
        <p:nvSpPr>
          <p:cNvPr id="7" name="Text Placeholder 6"/>
          <p:cNvSpPr>
            <a:spLocks noGrp="1"/>
          </p:cNvSpPr>
          <p:nvPr>
            <p:ph type="body" sz="quarter" idx="3"/>
          </p:nvPr>
        </p:nvSpPr>
        <p:spPr/>
        <p:txBody>
          <a:bodyPr/>
          <a:lstStyle/>
          <a:p>
            <a:endParaRPr lang="en-US"/>
          </a:p>
        </p:txBody>
      </p:sp>
      <p:pic>
        <p:nvPicPr>
          <p:cNvPr id="3" name="Content Placeholder 2" descr="스크린샷 2014-08-03 오전 9.23.24.png"/>
          <p:cNvPicPr>
            <a:picLocks noGrp="1" noChangeAspect="1"/>
          </p:cNvPicPr>
          <p:nvPr>
            <p:ph sz="half" idx="2"/>
          </p:nvPr>
        </p:nvPicPr>
        <p:blipFill>
          <a:blip r:embed="rId2">
            <a:extLst>
              <a:ext uri="{28A0092B-C50C-407E-A947-70E740481C1C}">
                <a14:useLocalDpi xmlns:a14="http://schemas.microsoft.com/office/drawing/2010/main" val="0"/>
              </a:ext>
            </a:extLst>
          </a:blip>
          <a:srcRect l="8021" r="8021"/>
          <a:stretch>
            <a:fillRect/>
          </a:stretch>
        </p:blipFill>
        <p:spPr/>
      </p:pic>
      <p:pic>
        <p:nvPicPr>
          <p:cNvPr id="8" name="Content Placeholder 7" descr="스크린샷 2014-08-03 오전 9.23.45.png"/>
          <p:cNvPicPr>
            <a:picLocks noGrp="1" noChangeAspect="1"/>
          </p:cNvPicPr>
          <p:nvPr>
            <p:ph sz="quarter" idx="4"/>
          </p:nvPr>
        </p:nvPicPr>
        <p:blipFill>
          <a:blip r:embed="rId3">
            <a:extLst>
              <a:ext uri="{28A0092B-C50C-407E-A947-70E740481C1C}">
                <a14:useLocalDpi xmlns:a14="http://schemas.microsoft.com/office/drawing/2010/main" val="0"/>
              </a:ext>
            </a:extLst>
          </a:blip>
          <a:srcRect t="-1935" b="-1935"/>
          <a:stretch>
            <a:fillRect/>
          </a:stretch>
        </p:blipFill>
        <p:spPr>
          <a:xfrm>
            <a:off x="6269038" y="2719388"/>
            <a:ext cx="4754562" cy="3382962"/>
          </a:xfrm>
        </p:spPr>
      </p:pic>
    </p:spTree>
    <p:extLst>
      <p:ext uri="{BB962C8B-B14F-4D97-AF65-F5344CB8AC3E}">
        <p14:creationId xmlns:p14="http://schemas.microsoft.com/office/powerpoint/2010/main" val="144113154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Nanjing Massacre Museum</a:t>
            </a:r>
            <a:endParaRPr lang="en-US" dirty="0"/>
          </a:p>
        </p:txBody>
      </p:sp>
      <p:sp>
        <p:nvSpPr>
          <p:cNvPr id="5" name="Text Placeholder 4"/>
          <p:cNvSpPr>
            <a:spLocks noGrp="1"/>
          </p:cNvSpPr>
          <p:nvPr>
            <p:ph type="body" idx="1"/>
          </p:nvPr>
        </p:nvSpPr>
        <p:spPr/>
        <p:txBody>
          <a:bodyPr/>
          <a:lstStyle/>
          <a:p>
            <a:endParaRPr lang="en-US"/>
          </a:p>
        </p:txBody>
      </p:sp>
      <p:sp>
        <p:nvSpPr>
          <p:cNvPr id="7" name="Text Placeholder 6"/>
          <p:cNvSpPr>
            <a:spLocks noGrp="1"/>
          </p:cNvSpPr>
          <p:nvPr>
            <p:ph type="body" sz="quarter" idx="3"/>
          </p:nvPr>
        </p:nvSpPr>
        <p:spPr/>
        <p:txBody>
          <a:bodyPr/>
          <a:lstStyle/>
          <a:p>
            <a:endParaRPr lang="en-US"/>
          </a:p>
        </p:txBody>
      </p:sp>
      <p:pic>
        <p:nvPicPr>
          <p:cNvPr id="3" name="Content Placeholder 2" descr="스크린샷 2014-08-03 오전 9.27.21.png"/>
          <p:cNvPicPr>
            <a:picLocks noGrp="1" noChangeAspect="1"/>
          </p:cNvPicPr>
          <p:nvPr>
            <p:ph sz="half" idx="2"/>
          </p:nvPr>
        </p:nvPicPr>
        <p:blipFill>
          <a:blip r:embed="rId2">
            <a:extLst>
              <a:ext uri="{28A0092B-C50C-407E-A947-70E740481C1C}">
                <a14:useLocalDpi xmlns:a14="http://schemas.microsoft.com/office/drawing/2010/main" val="0"/>
              </a:ext>
            </a:extLst>
          </a:blip>
          <a:srcRect l="3355" r="3355"/>
          <a:stretch>
            <a:fillRect/>
          </a:stretch>
        </p:blipFill>
        <p:spPr/>
      </p:pic>
      <p:pic>
        <p:nvPicPr>
          <p:cNvPr id="8" name="Content Placeholder 7" descr="스크린샷 2014-08-03 오전 9.31.15.png"/>
          <p:cNvPicPr>
            <a:picLocks noGrp="1" noChangeAspect="1"/>
          </p:cNvPicPr>
          <p:nvPr>
            <p:ph sz="quarter" idx="4"/>
          </p:nvPr>
        </p:nvPicPr>
        <p:blipFill>
          <a:blip r:embed="rId3">
            <a:extLst>
              <a:ext uri="{28A0092B-C50C-407E-A947-70E740481C1C}">
                <a14:useLocalDpi xmlns:a14="http://schemas.microsoft.com/office/drawing/2010/main" val="0"/>
              </a:ext>
            </a:extLst>
          </a:blip>
          <a:srcRect l="8368" r="8368"/>
          <a:stretch>
            <a:fillRect/>
          </a:stretch>
        </p:blipFill>
        <p:spPr/>
      </p:pic>
    </p:spTree>
    <p:extLst>
      <p:ext uri="{BB962C8B-B14F-4D97-AF65-F5344CB8AC3E}">
        <p14:creationId xmlns:p14="http://schemas.microsoft.com/office/powerpoint/2010/main" val="414318166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err="1" smtClean="0"/>
              <a:t>Seodaimun</a:t>
            </a:r>
            <a:r>
              <a:rPr lang="en-US" dirty="0" smtClean="0"/>
              <a:t> Prison History Hall</a:t>
            </a:r>
            <a:endParaRPr lang="en-US" dirty="0"/>
          </a:p>
        </p:txBody>
      </p:sp>
      <p:sp>
        <p:nvSpPr>
          <p:cNvPr id="5" name="Text Placeholder 4"/>
          <p:cNvSpPr>
            <a:spLocks noGrp="1"/>
          </p:cNvSpPr>
          <p:nvPr>
            <p:ph type="body" idx="1"/>
          </p:nvPr>
        </p:nvSpPr>
        <p:spPr/>
        <p:txBody>
          <a:bodyPr/>
          <a:lstStyle/>
          <a:p>
            <a:endParaRPr lang="en-US"/>
          </a:p>
        </p:txBody>
      </p:sp>
      <p:sp>
        <p:nvSpPr>
          <p:cNvPr id="7" name="Text Placeholder 6"/>
          <p:cNvSpPr>
            <a:spLocks noGrp="1"/>
          </p:cNvSpPr>
          <p:nvPr>
            <p:ph type="body" sz="quarter" idx="3"/>
          </p:nvPr>
        </p:nvSpPr>
        <p:spPr/>
        <p:txBody>
          <a:bodyPr/>
          <a:lstStyle/>
          <a:p>
            <a:endParaRPr lang="en-US"/>
          </a:p>
        </p:txBody>
      </p:sp>
      <p:pic>
        <p:nvPicPr>
          <p:cNvPr id="3" name="Content Placeholder 2" descr="comd1_13_i55.jpg"/>
          <p:cNvPicPr>
            <a:picLocks noGrp="1" noChangeAspect="1"/>
          </p:cNvPicPr>
          <p:nvPr>
            <p:ph sz="half" idx="2"/>
          </p:nvPr>
        </p:nvPicPr>
        <p:blipFill>
          <a:blip r:embed="rId2">
            <a:extLst>
              <a:ext uri="{28A0092B-C50C-407E-A947-70E740481C1C}">
                <a14:useLocalDpi xmlns:a14="http://schemas.microsoft.com/office/drawing/2010/main" val="0"/>
              </a:ext>
            </a:extLst>
          </a:blip>
          <a:srcRect l="3174" r="3174"/>
          <a:stretch>
            <a:fillRect/>
          </a:stretch>
        </p:blipFill>
        <p:spPr/>
      </p:pic>
      <p:pic>
        <p:nvPicPr>
          <p:cNvPr id="8" name="Content Placeholder 7" descr="img001-04-02.jpg"/>
          <p:cNvPicPr>
            <a:picLocks noGrp="1" noChangeAspect="1"/>
          </p:cNvPicPr>
          <p:nvPr>
            <p:ph sz="quarter" idx="4"/>
          </p:nvPr>
        </p:nvPicPr>
        <p:blipFill>
          <a:blip r:embed="rId3">
            <a:extLst>
              <a:ext uri="{28A0092B-C50C-407E-A947-70E740481C1C}">
                <a14:useLocalDpi xmlns:a14="http://schemas.microsoft.com/office/drawing/2010/main" val="0"/>
              </a:ext>
            </a:extLst>
          </a:blip>
          <a:srcRect t="23131" b="23131"/>
          <a:stretch>
            <a:fillRect/>
          </a:stretch>
        </p:blipFill>
        <p:spPr>
          <a:xfrm>
            <a:off x="6299200" y="2719388"/>
            <a:ext cx="4724400" cy="3382962"/>
          </a:xfrm>
        </p:spPr>
      </p:pic>
    </p:spTree>
    <p:extLst>
      <p:ext uri="{BB962C8B-B14F-4D97-AF65-F5344CB8AC3E}">
        <p14:creationId xmlns:p14="http://schemas.microsoft.com/office/powerpoint/2010/main" val="99745442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smtClean="0"/>
              <a:t>Memorials built by the responsible groups	</a:t>
            </a:r>
            <a:endParaRPr lang="en-US" dirty="0"/>
          </a:p>
        </p:txBody>
      </p:sp>
      <p:sp>
        <p:nvSpPr>
          <p:cNvPr id="8" name="Content Placeholder 7"/>
          <p:cNvSpPr>
            <a:spLocks noGrp="1"/>
          </p:cNvSpPr>
          <p:nvPr>
            <p:ph idx="1"/>
          </p:nvPr>
        </p:nvSpPr>
        <p:spPr/>
        <p:txBody>
          <a:bodyPr>
            <a:normAutofit/>
          </a:bodyPr>
          <a:lstStyle/>
          <a:p>
            <a:r>
              <a:rPr lang="en-US" dirty="0" smtClean="0"/>
              <a:t>We did it</a:t>
            </a:r>
          </a:p>
          <a:p>
            <a:r>
              <a:rPr lang="en-US" dirty="0" smtClean="0"/>
              <a:t>We are sorry</a:t>
            </a:r>
          </a:p>
          <a:p>
            <a:r>
              <a:rPr lang="en-US" dirty="0" smtClean="0"/>
              <a:t>The memorial shows regret</a:t>
            </a:r>
          </a:p>
          <a:p>
            <a:endParaRPr lang="en-US" dirty="0"/>
          </a:p>
          <a:p>
            <a:pPr marL="45720" indent="0">
              <a:buNone/>
            </a:pPr>
            <a:r>
              <a:rPr lang="en-US" dirty="0" smtClean="0"/>
              <a:t>* This type of memorial shows that a country regrets doing something wrong. They know they were responsible and they are sorry. There are not as many memorials like this because it is often difficult for powerful countries to admit that they did something wrong . It is easier to make memorial s about being a victim. It’s easier to say someone else did something bad to us, rather than admitting we did something wrong.</a:t>
            </a:r>
            <a:endParaRPr lang="en-US" dirty="0"/>
          </a:p>
        </p:txBody>
      </p:sp>
    </p:spTree>
    <p:extLst>
      <p:ext uri="{BB962C8B-B14F-4D97-AF65-F5344CB8AC3E}">
        <p14:creationId xmlns:p14="http://schemas.microsoft.com/office/powerpoint/2010/main" val="50847151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err="1" smtClean="0"/>
              <a:t>Bebelplatz</a:t>
            </a:r>
            <a:r>
              <a:rPr lang="en-US" dirty="0" smtClean="0"/>
              <a:t> Square in Berlin</a:t>
            </a:r>
            <a:endParaRPr lang="en-US" dirty="0"/>
          </a:p>
        </p:txBody>
      </p:sp>
      <p:sp>
        <p:nvSpPr>
          <p:cNvPr id="9" name="Text Placeholder 8"/>
          <p:cNvSpPr>
            <a:spLocks noGrp="1"/>
          </p:cNvSpPr>
          <p:nvPr>
            <p:ph type="body" idx="1"/>
          </p:nvPr>
        </p:nvSpPr>
        <p:spPr/>
        <p:txBody>
          <a:bodyPr/>
          <a:lstStyle/>
          <a:p>
            <a:r>
              <a:rPr lang="en-US" dirty="0" smtClean="0"/>
              <a:t>“Where they burn books, they will in the end also burn people.”</a:t>
            </a:r>
            <a:endParaRPr lang="en-US" dirty="0"/>
          </a:p>
        </p:txBody>
      </p:sp>
      <p:pic>
        <p:nvPicPr>
          <p:cNvPr id="7" name="Content Placeholder 6"/>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2091531" y="3465512"/>
            <a:ext cx="2857500" cy="1895475"/>
          </a:xfrm>
        </p:spPr>
      </p:pic>
      <p:sp>
        <p:nvSpPr>
          <p:cNvPr id="10" name="Text Placeholder 9"/>
          <p:cNvSpPr>
            <a:spLocks noGrp="1"/>
          </p:cNvSpPr>
          <p:nvPr>
            <p:ph type="body" sz="quarter" idx="3"/>
          </p:nvPr>
        </p:nvSpPr>
        <p:spPr/>
        <p:txBody>
          <a:bodyPr/>
          <a:lstStyle/>
          <a:p>
            <a:endParaRPr lang="en-US" dirty="0"/>
          </a:p>
        </p:txBody>
      </p:sp>
      <p:pic>
        <p:nvPicPr>
          <p:cNvPr id="8" name="Content Placeholder 7"/>
          <p:cNvPicPr>
            <a:picLocks noGrp="1" noChangeAspect="1"/>
          </p:cNvPicPr>
          <p:nvPr>
            <p:ph sz="quarter" idx="4"/>
          </p:nvPr>
        </p:nvPicPr>
        <p:blipFill>
          <a:blip r:embed="rId3">
            <a:extLst>
              <a:ext uri="{28A0092B-C50C-407E-A947-70E740481C1C}">
                <a14:useLocalDpi xmlns:a14="http://schemas.microsoft.com/office/drawing/2010/main" val="0"/>
              </a:ext>
            </a:extLst>
          </a:blip>
          <a:stretch>
            <a:fillRect/>
          </a:stretch>
        </p:blipFill>
        <p:spPr>
          <a:xfrm>
            <a:off x="6360319" y="2753519"/>
            <a:ext cx="4572000" cy="3314700"/>
          </a:xfrm>
        </p:spPr>
      </p:pic>
    </p:spTree>
    <p:extLst>
      <p:ext uri="{BB962C8B-B14F-4D97-AF65-F5344CB8AC3E}">
        <p14:creationId xmlns:p14="http://schemas.microsoft.com/office/powerpoint/2010/main" val="293129917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Manzanar</a:t>
            </a:r>
            <a:endParaRPr lang="en-US" dirty="0"/>
          </a:p>
        </p:txBody>
      </p:sp>
      <p:pic>
        <p:nvPicPr>
          <p:cNvPr id="5" name="Content Placeholder 4"/>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1143000" y="2428675"/>
            <a:ext cx="4754563" cy="3280175"/>
          </a:xfrm>
        </p:spPr>
      </p:pic>
      <p:pic>
        <p:nvPicPr>
          <p:cNvPr id="6" name="Content Placeholder 5"/>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6267450" y="2451564"/>
            <a:ext cx="4754563" cy="3234396"/>
          </a:xfrm>
        </p:spPr>
      </p:pic>
    </p:spTree>
    <p:extLst>
      <p:ext uri="{BB962C8B-B14F-4D97-AF65-F5344CB8AC3E}">
        <p14:creationId xmlns:p14="http://schemas.microsoft.com/office/powerpoint/2010/main" val="215868304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Oka </a:t>
            </a:r>
            <a:r>
              <a:rPr lang="en-US" dirty="0" err="1"/>
              <a:t>Masaharu</a:t>
            </a:r>
            <a:r>
              <a:rPr lang="en-US" dirty="0"/>
              <a:t> </a:t>
            </a:r>
            <a:r>
              <a:rPr lang="en-US" dirty="0" smtClean="0"/>
              <a:t>Memorial</a:t>
            </a:r>
            <a:r>
              <a:rPr lang="en-US" dirty="0"/>
              <a:t/>
            </a:r>
            <a:br>
              <a:rPr lang="en-US" dirty="0"/>
            </a:br>
            <a:r>
              <a:rPr lang="en-US" altLang="ko-KR" sz="3000" dirty="0" smtClean="0"/>
              <a:t>(Nagasaki Peace Museum)</a:t>
            </a:r>
            <a:endParaRPr lang="en-US" sz="3000" dirty="0"/>
          </a:p>
        </p:txBody>
      </p:sp>
      <p:pic>
        <p:nvPicPr>
          <p:cNvPr id="4" name="Content Placeholder 3"/>
          <p:cNvPicPr>
            <a:picLocks noGrp="1" noChangeAspect="1"/>
          </p:cNvPicPr>
          <p:nvPr>
            <p:ph sz="half" idx="1"/>
          </p:nvPr>
        </p:nvPicPr>
        <p:blipFill>
          <a:blip r:embed="rId2"/>
          <a:srcRect l="5731" r="5731"/>
          <a:stretch>
            <a:fillRect/>
          </a:stretch>
        </p:blipFill>
        <p:spPr/>
      </p:pic>
      <p:sp>
        <p:nvSpPr>
          <p:cNvPr id="7" name="Content Placeholder 6"/>
          <p:cNvSpPr>
            <a:spLocks noGrp="1"/>
          </p:cNvSpPr>
          <p:nvPr>
            <p:ph sz="half" idx="2"/>
          </p:nvPr>
        </p:nvSpPr>
        <p:spPr/>
        <p:txBody>
          <a:bodyPr>
            <a:normAutofit/>
          </a:bodyPr>
          <a:lstStyle/>
          <a:p>
            <a:r>
              <a:rPr lang="en-US" dirty="0" smtClean="0"/>
              <a:t>Korean Atomic bomb survivors</a:t>
            </a:r>
          </a:p>
          <a:p>
            <a:r>
              <a:rPr lang="en-US" dirty="0" smtClean="0"/>
              <a:t>Aggression in Korea and China</a:t>
            </a:r>
          </a:p>
          <a:p>
            <a:r>
              <a:rPr lang="en-US" dirty="0" smtClean="0"/>
              <a:t>Japanese army’s slavery (Comfort women)</a:t>
            </a:r>
          </a:p>
          <a:p>
            <a:r>
              <a:rPr lang="en-US" dirty="0" smtClean="0"/>
              <a:t>Forced labor</a:t>
            </a:r>
          </a:p>
          <a:p>
            <a:r>
              <a:rPr lang="en-US" dirty="0" err="1"/>
              <a:t>Hashima</a:t>
            </a:r>
            <a:r>
              <a:rPr lang="en-US" dirty="0"/>
              <a:t> </a:t>
            </a:r>
            <a:r>
              <a:rPr lang="en-US" dirty="0" smtClean="0"/>
              <a:t>island</a:t>
            </a:r>
          </a:p>
          <a:p>
            <a:r>
              <a:rPr lang="en-US" dirty="0"/>
              <a:t>Postwar </a:t>
            </a:r>
            <a:r>
              <a:rPr lang="en-US" dirty="0" smtClean="0"/>
              <a:t>compensation</a:t>
            </a:r>
          </a:p>
          <a:p>
            <a:r>
              <a:rPr lang="en-US" dirty="0" smtClean="0"/>
              <a:t>The truth of “the sphere of co-prosperity in East Asia”</a:t>
            </a:r>
          </a:p>
          <a:p>
            <a:endParaRPr lang="en-US" dirty="0" smtClean="0"/>
          </a:p>
          <a:p>
            <a:endParaRPr lang="en-US" dirty="0"/>
          </a:p>
        </p:txBody>
      </p:sp>
    </p:spTree>
    <p:extLst>
      <p:ext uri="{BB962C8B-B14F-4D97-AF65-F5344CB8AC3E}">
        <p14:creationId xmlns:p14="http://schemas.microsoft.com/office/powerpoint/2010/main" val="361090600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1143000" y="609600"/>
            <a:ext cx="4377267" cy="880534"/>
          </a:xfrm>
        </p:spPr>
        <p:txBody>
          <a:bodyPr/>
          <a:lstStyle/>
          <a:p>
            <a:r>
              <a:rPr lang="en-US" dirty="0" smtClean="0"/>
              <a:t>Mr. Oka </a:t>
            </a:r>
            <a:r>
              <a:rPr lang="en-US" dirty="0" err="1" smtClean="0"/>
              <a:t>Masaharu</a:t>
            </a:r>
            <a:endParaRPr lang="en-US" dirty="0"/>
          </a:p>
        </p:txBody>
      </p:sp>
      <p:sp>
        <p:nvSpPr>
          <p:cNvPr id="2" name="Content Placeholder 1"/>
          <p:cNvSpPr>
            <a:spLocks noGrp="1"/>
          </p:cNvSpPr>
          <p:nvPr>
            <p:ph idx="1"/>
          </p:nvPr>
        </p:nvSpPr>
        <p:spPr>
          <a:xfrm>
            <a:off x="4436533" y="1642533"/>
            <a:ext cx="6891866" cy="4402667"/>
          </a:xfrm>
        </p:spPr>
        <p:txBody>
          <a:bodyPr>
            <a:normAutofit fontScale="92500"/>
          </a:bodyPr>
          <a:lstStyle/>
          <a:p>
            <a:pPr>
              <a:lnSpc>
                <a:spcPct val="120000"/>
              </a:lnSpc>
            </a:pPr>
            <a:r>
              <a:rPr lang="en-US" dirty="0" smtClean="0"/>
              <a:t>Pastor, Lawyer, the member of city assembly</a:t>
            </a:r>
            <a:endParaRPr lang="en-US" dirty="0"/>
          </a:p>
          <a:p>
            <a:pPr>
              <a:lnSpc>
                <a:spcPct val="120000"/>
              </a:lnSpc>
            </a:pPr>
            <a:r>
              <a:rPr lang="en-US" dirty="0" smtClean="0"/>
              <a:t>He devoted himself to found a museum to inform the truth of aggression to reveal Japanese government’s responsibility to abolish discrimination against Korea and to make the government do compensate for war victims. Unfortunately, he suddenly died on July 21, 1994.</a:t>
            </a:r>
            <a:endParaRPr lang="en-US" dirty="0"/>
          </a:p>
          <a:p>
            <a:pPr>
              <a:lnSpc>
                <a:spcPct val="120000"/>
              </a:lnSpc>
            </a:pPr>
            <a:r>
              <a:rPr lang="en-US" dirty="0" smtClean="0"/>
              <a:t>Some people sympathized with his idea gathered to make a museum. They started with no building, no money. Nevertheless they could solve those difficult problem.</a:t>
            </a:r>
            <a:endParaRPr lang="en-US" dirty="0"/>
          </a:p>
        </p:txBody>
      </p:sp>
      <p:pic>
        <p:nvPicPr>
          <p:cNvPr id="3" name="Picture 2"/>
          <p:cNvPicPr>
            <a:picLocks noChangeAspect="1"/>
          </p:cNvPicPr>
          <p:nvPr/>
        </p:nvPicPr>
        <p:blipFill>
          <a:blip r:embed="rId2"/>
          <a:stretch>
            <a:fillRect/>
          </a:stretch>
        </p:blipFill>
        <p:spPr>
          <a:xfrm>
            <a:off x="922865" y="1591732"/>
            <a:ext cx="3090333" cy="4078521"/>
          </a:xfrm>
          <a:prstGeom prst="rect">
            <a:avLst/>
          </a:prstGeom>
        </p:spPr>
      </p:pic>
    </p:spTree>
    <p:extLst>
      <p:ext uri="{BB962C8B-B14F-4D97-AF65-F5344CB8AC3E}">
        <p14:creationId xmlns:p14="http://schemas.microsoft.com/office/powerpoint/2010/main" val="118729470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smtClean="0"/>
              <a:t>Purposes of memorials</a:t>
            </a:r>
            <a:endParaRPr lang="en-US" dirty="0"/>
          </a:p>
        </p:txBody>
      </p:sp>
      <p:sp>
        <p:nvSpPr>
          <p:cNvPr id="8" name="Text Placeholder 7"/>
          <p:cNvSpPr>
            <a:spLocks noGrp="1"/>
          </p:cNvSpPr>
          <p:nvPr>
            <p:ph type="body" idx="1"/>
          </p:nvPr>
        </p:nvSpPr>
        <p:spPr/>
        <p:txBody>
          <a:bodyPr/>
          <a:lstStyle/>
          <a:p>
            <a:r>
              <a:rPr lang="en-US" dirty="0" smtClean="0"/>
              <a:t>Positive purposes</a:t>
            </a:r>
            <a:endParaRPr lang="en-US" dirty="0"/>
          </a:p>
        </p:txBody>
      </p:sp>
      <p:sp>
        <p:nvSpPr>
          <p:cNvPr id="9" name="Content Placeholder 8"/>
          <p:cNvSpPr>
            <a:spLocks noGrp="1"/>
          </p:cNvSpPr>
          <p:nvPr>
            <p:ph sz="half" idx="2"/>
          </p:nvPr>
        </p:nvSpPr>
        <p:spPr>
          <a:xfrm>
            <a:off x="1143000" y="2721483"/>
            <a:ext cx="4754880" cy="2629450"/>
          </a:xfrm>
        </p:spPr>
        <p:txBody>
          <a:bodyPr/>
          <a:lstStyle/>
          <a:p>
            <a:r>
              <a:rPr lang="en-US" dirty="0" smtClean="0"/>
              <a:t>Remember history</a:t>
            </a:r>
          </a:p>
          <a:p>
            <a:r>
              <a:rPr lang="en-US" dirty="0" smtClean="0"/>
              <a:t>Honor victims</a:t>
            </a:r>
          </a:p>
          <a:p>
            <a:r>
              <a:rPr lang="en-US" dirty="0" smtClean="0"/>
              <a:t>Say, “I’m sorry”</a:t>
            </a:r>
          </a:p>
          <a:p>
            <a:r>
              <a:rPr lang="en-US" dirty="0" smtClean="0"/>
              <a:t>Warning: “Never again”</a:t>
            </a:r>
          </a:p>
          <a:p>
            <a:r>
              <a:rPr lang="en-US" dirty="0" smtClean="0"/>
              <a:t>Imagine a peaceful future</a:t>
            </a:r>
            <a:endParaRPr lang="en-US" dirty="0"/>
          </a:p>
        </p:txBody>
      </p:sp>
      <p:sp>
        <p:nvSpPr>
          <p:cNvPr id="10" name="Text Placeholder 9"/>
          <p:cNvSpPr>
            <a:spLocks noGrp="1"/>
          </p:cNvSpPr>
          <p:nvPr>
            <p:ph type="body" sz="quarter" idx="3"/>
          </p:nvPr>
        </p:nvSpPr>
        <p:spPr/>
        <p:txBody>
          <a:bodyPr/>
          <a:lstStyle/>
          <a:p>
            <a:r>
              <a:rPr lang="en-US" dirty="0" smtClean="0"/>
              <a:t>Negative purposes	</a:t>
            </a:r>
            <a:endParaRPr lang="en-US" dirty="0"/>
          </a:p>
        </p:txBody>
      </p:sp>
      <p:sp>
        <p:nvSpPr>
          <p:cNvPr id="11" name="Content Placeholder 10"/>
          <p:cNvSpPr>
            <a:spLocks noGrp="1"/>
          </p:cNvSpPr>
          <p:nvPr>
            <p:ph sz="quarter" idx="4"/>
          </p:nvPr>
        </p:nvSpPr>
        <p:spPr>
          <a:xfrm>
            <a:off x="6269173" y="2719322"/>
            <a:ext cx="4754880" cy="2394545"/>
          </a:xfrm>
        </p:spPr>
        <p:txBody>
          <a:bodyPr/>
          <a:lstStyle/>
          <a:p>
            <a:r>
              <a:rPr lang="en-US" dirty="0" smtClean="0"/>
              <a:t>Educate people to feel:</a:t>
            </a:r>
          </a:p>
          <a:p>
            <a:pPr marL="45720" indent="0">
              <a:buNone/>
            </a:pPr>
            <a:endParaRPr lang="en-US" dirty="0" smtClean="0"/>
          </a:p>
          <a:p>
            <a:pPr lvl="1"/>
            <a:r>
              <a:rPr lang="en-US" dirty="0" smtClean="0"/>
              <a:t>Hatred</a:t>
            </a:r>
          </a:p>
          <a:p>
            <a:pPr lvl="1"/>
            <a:r>
              <a:rPr lang="en-US" dirty="0" smtClean="0"/>
              <a:t>Fear</a:t>
            </a:r>
          </a:p>
          <a:p>
            <a:pPr lvl="1"/>
            <a:r>
              <a:rPr lang="en-US" dirty="0" smtClean="0"/>
              <a:t>Revenge </a:t>
            </a:r>
            <a:endParaRPr lang="en-US" dirty="0"/>
          </a:p>
        </p:txBody>
      </p:sp>
      <p:sp>
        <p:nvSpPr>
          <p:cNvPr id="2" name="TextBox 1"/>
          <p:cNvSpPr txBox="1"/>
          <p:nvPr/>
        </p:nvSpPr>
        <p:spPr>
          <a:xfrm>
            <a:off x="1117600" y="5774267"/>
            <a:ext cx="9499600" cy="646331"/>
          </a:xfrm>
          <a:prstGeom prst="rect">
            <a:avLst/>
          </a:prstGeom>
          <a:noFill/>
        </p:spPr>
        <p:txBody>
          <a:bodyPr wrap="square" rtlCol="0">
            <a:spAutoFit/>
          </a:bodyPr>
          <a:lstStyle/>
          <a:p>
            <a:r>
              <a:rPr lang="en-US" b="1" dirty="0" smtClean="0"/>
              <a:t>* Many memorials don’t have just one purpose, but have many purposes. They might honor the victims but also educate people to feel hatred. For example… </a:t>
            </a:r>
            <a:endParaRPr lang="en-US" b="1" dirty="0"/>
          </a:p>
        </p:txBody>
      </p:sp>
    </p:spTree>
    <p:extLst>
      <p:ext uri="{BB962C8B-B14F-4D97-AF65-F5344CB8AC3E}">
        <p14:creationId xmlns:p14="http://schemas.microsoft.com/office/powerpoint/2010/main" val="9237156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9">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11">
                                            <p:txEl>
                                              <p:pRg st="0" end="0"/>
                                            </p:txEl>
                                          </p:spTgt>
                                        </p:tgtEl>
                                        <p:attrNameLst>
                                          <p:attrName>style.visibility</p:attrName>
                                        </p:attrNameLst>
                                      </p:cBhvr>
                                      <p:to>
                                        <p:strVal val="visible"/>
                                      </p:to>
                                    </p:set>
                                    <p:animEffect transition="in" filter="blinds(horizontal)">
                                      <p:cBhvr>
                                        <p:cTn id="27" dur="500"/>
                                        <p:tgtEl>
                                          <p:spTgt spid="11">
                                            <p:txEl>
                                              <p:pRg st="0" end="0"/>
                                            </p:txEl>
                                          </p:spTgt>
                                        </p:tgtEl>
                                      </p:cBhvr>
                                    </p:animEffect>
                                  </p:childTnLst>
                                </p:cTn>
                              </p:par>
                              <p:par>
                                <p:cTn id="28" presetID="3" presetClass="entr" presetSubtype="10" fill="hold" grpId="0" nodeType="withEffect">
                                  <p:stCondLst>
                                    <p:cond delay="0"/>
                                  </p:stCondLst>
                                  <p:childTnLst>
                                    <p:set>
                                      <p:cBhvr>
                                        <p:cTn id="29" dur="1" fill="hold">
                                          <p:stCondLst>
                                            <p:cond delay="0"/>
                                          </p:stCondLst>
                                        </p:cTn>
                                        <p:tgtEl>
                                          <p:spTgt spid="11">
                                            <p:txEl>
                                              <p:pRg st="2" end="2"/>
                                            </p:txEl>
                                          </p:spTgt>
                                        </p:tgtEl>
                                        <p:attrNameLst>
                                          <p:attrName>style.visibility</p:attrName>
                                        </p:attrNameLst>
                                      </p:cBhvr>
                                      <p:to>
                                        <p:strVal val="visible"/>
                                      </p:to>
                                    </p:set>
                                    <p:animEffect transition="in" filter="blinds(horizontal)">
                                      <p:cBhvr>
                                        <p:cTn id="30" dur="500"/>
                                        <p:tgtEl>
                                          <p:spTgt spid="11">
                                            <p:txEl>
                                              <p:pRg st="2" end="2"/>
                                            </p:txEl>
                                          </p:spTgt>
                                        </p:tgtEl>
                                      </p:cBhvr>
                                    </p:animEffect>
                                  </p:childTnLst>
                                </p:cTn>
                              </p:par>
                              <p:par>
                                <p:cTn id="31" presetID="3" presetClass="entr" presetSubtype="10" fill="hold" grpId="0" nodeType="withEffect">
                                  <p:stCondLst>
                                    <p:cond delay="0"/>
                                  </p:stCondLst>
                                  <p:childTnLst>
                                    <p:set>
                                      <p:cBhvr>
                                        <p:cTn id="32" dur="1" fill="hold">
                                          <p:stCondLst>
                                            <p:cond delay="0"/>
                                          </p:stCondLst>
                                        </p:cTn>
                                        <p:tgtEl>
                                          <p:spTgt spid="11">
                                            <p:txEl>
                                              <p:pRg st="3" end="3"/>
                                            </p:txEl>
                                          </p:spTgt>
                                        </p:tgtEl>
                                        <p:attrNameLst>
                                          <p:attrName>style.visibility</p:attrName>
                                        </p:attrNameLst>
                                      </p:cBhvr>
                                      <p:to>
                                        <p:strVal val="visible"/>
                                      </p:to>
                                    </p:set>
                                    <p:animEffect transition="in" filter="blinds(horizontal)">
                                      <p:cBhvr>
                                        <p:cTn id="33" dur="500"/>
                                        <p:tgtEl>
                                          <p:spTgt spid="11">
                                            <p:txEl>
                                              <p:pRg st="3" end="3"/>
                                            </p:txEl>
                                          </p:spTgt>
                                        </p:tgtEl>
                                      </p:cBhvr>
                                    </p:animEffect>
                                  </p:childTnLst>
                                </p:cTn>
                              </p:par>
                              <p:par>
                                <p:cTn id="34" presetID="3" presetClass="entr" presetSubtype="10" fill="hold" grpId="0" nodeType="withEffect">
                                  <p:stCondLst>
                                    <p:cond delay="0"/>
                                  </p:stCondLst>
                                  <p:childTnLst>
                                    <p:set>
                                      <p:cBhvr>
                                        <p:cTn id="35" dur="1" fill="hold">
                                          <p:stCondLst>
                                            <p:cond delay="0"/>
                                          </p:stCondLst>
                                        </p:cTn>
                                        <p:tgtEl>
                                          <p:spTgt spid="11">
                                            <p:txEl>
                                              <p:pRg st="4" end="4"/>
                                            </p:txEl>
                                          </p:spTgt>
                                        </p:tgtEl>
                                        <p:attrNameLst>
                                          <p:attrName>style.visibility</p:attrName>
                                        </p:attrNameLst>
                                      </p:cBhvr>
                                      <p:to>
                                        <p:strVal val="visible"/>
                                      </p:to>
                                    </p:set>
                                    <p:animEffect transition="in" filter="blinds(horizontal)">
                                      <p:cBhvr>
                                        <p:cTn id="36" dur="500"/>
                                        <p:tgtEl>
                                          <p:spTgt spid="11">
                                            <p:txEl>
                                              <p:pRg st="4" end="4"/>
                                            </p:txEl>
                                          </p:spTgt>
                                        </p:tgtEl>
                                      </p:cBhvr>
                                    </p:animEffect>
                                  </p:childTnLst>
                                </p:cTn>
                              </p:par>
                            </p:childTnLst>
                          </p:cTn>
                        </p:par>
                      </p:childTnLst>
                    </p:cTn>
                  </p:par>
                  <p:par>
                    <p:cTn id="37" fill="hold">
                      <p:stCondLst>
                        <p:cond delay="indefinite"/>
                      </p:stCondLst>
                      <p:childTnLst>
                        <p:par>
                          <p:cTn id="38" fill="hold">
                            <p:stCondLst>
                              <p:cond delay="0"/>
                            </p:stCondLst>
                            <p:childTnLst>
                              <p:par>
                                <p:cTn id="39" presetID="3" presetClass="entr" presetSubtype="10" fill="hold" nodeType="clickEffect">
                                  <p:stCondLst>
                                    <p:cond delay="0"/>
                                  </p:stCondLst>
                                  <p:childTnLst>
                                    <p:set>
                                      <p:cBhvr>
                                        <p:cTn id="40" dur="1" fill="hold">
                                          <p:stCondLst>
                                            <p:cond delay="0"/>
                                          </p:stCondLst>
                                        </p:cTn>
                                        <p:tgtEl>
                                          <p:spTgt spid="2">
                                            <p:txEl>
                                              <p:pRg st="0" end="0"/>
                                            </p:txEl>
                                          </p:spTgt>
                                        </p:tgtEl>
                                        <p:attrNameLst>
                                          <p:attrName>style.visibility</p:attrName>
                                        </p:attrNameLst>
                                      </p:cBhvr>
                                      <p:to>
                                        <p:strVal val="visible"/>
                                      </p:to>
                                    </p:set>
                                    <p:animEffect transition="in" filter="blinds(horizontal)">
                                      <p:cBhvr>
                                        <p:cTn id="41" dur="500"/>
                                        <p:tgtEl>
                                          <p:spTgt spid="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build="p"/>
      <p:bldP spid="11"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Our visit on Tuesday:</a:t>
            </a:r>
            <a:endParaRPr lang="en-US" dirty="0"/>
          </a:p>
        </p:txBody>
      </p:sp>
      <p:pic>
        <p:nvPicPr>
          <p:cNvPr id="5" name="Content Placeholder 4"/>
          <p:cNvPicPr>
            <a:picLocks noGrp="1" noChangeAspect="1"/>
          </p:cNvPicPr>
          <p:nvPr>
            <p:ph sz="half" idx="1"/>
          </p:nvPr>
        </p:nvPicPr>
        <p:blipFill>
          <a:blip r:embed="rId2"/>
          <a:srcRect l="5678" r="5678"/>
          <a:stretch>
            <a:fillRect/>
          </a:stretch>
        </p:blipFill>
        <p:spPr/>
      </p:pic>
      <p:pic>
        <p:nvPicPr>
          <p:cNvPr id="6" name="Content Placeholder 5" descr="2014-03-22_12.01.38.jpg"/>
          <p:cNvPicPr>
            <a:picLocks noGrp="1" noChangeAspect="1"/>
          </p:cNvPicPr>
          <p:nvPr>
            <p:ph sz="half" idx="2"/>
          </p:nvPr>
        </p:nvPicPr>
        <p:blipFill>
          <a:blip r:embed="rId3">
            <a:extLst>
              <a:ext uri="{28A0092B-C50C-407E-A947-70E740481C1C}">
                <a14:useLocalDpi xmlns:a14="http://schemas.microsoft.com/office/drawing/2010/main" val="0"/>
              </a:ext>
            </a:extLst>
          </a:blip>
          <a:srcRect t="-6717" b="-6717"/>
          <a:stretch>
            <a:fillRect/>
          </a:stretch>
        </p:blipFill>
        <p:spPr>
          <a:xfrm>
            <a:off x="6267611" y="1794934"/>
            <a:ext cx="5382522" cy="4554442"/>
          </a:xfrm>
        </p:spPr>
      </p:pic>
    </p:spTree>
    <p:extLst>
      <p:ext uri="{BB962C8B-B14F-4D97-AF65-F5344CB8AC3E}">
        <p14:creationId xmlns:p14="http://schemas.microsoft.com/office/powerpoint/2010/main" val="106725077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smtClean="0"/>
              <a:t>Photos and items from daily life</a:t>
            </a:r>
            <a:endParaRPr lang="en-US" dirty="0"/>
          </a:p>
        </p:txBody>
      </p:sp>
      <p:pic>
        <p:nvPicPr>
          <p:cNvPr id="3" name="Content Placeholder 2" descr="스크린샷 2014-08-03 오전 1.00.41.png"/>
          <p:cNvPicPr>
            <a:picLocks noGrp="1" noChangeAspect="1"/>
          </p:cNvPicPr>
          <p:nvPr>
            <p:ph idx="1"/>
          </p:nvPr>
        </p:nvPicPr>
        <p:blipFill>
          <a:blip r:embed="rId2">
            <a:extLst>
              <a:ext uri="{28A0092B-C50C-407E-A947-70E740481C1C}">
                <a14:useLocalDpi xmlns:a14="http://schemas.microsoft.com/office/drawing/2010/main" val="0"/>
              </a:ext>
            </a:extLst>
          </a:blip>
          <a:srcRect t="-26317" b="-26317"/>
          <a:stretch>
            <a:fillRect/>
          </a:stretch>
        </p:blipFill>
        <p:spPr>
          <a:xfrm>
            <a:off x="6333067" y="2057400"/>
            <a:ext cx="4682804" cy="4038600"/>
          </a:xfrm>
        </p:spPr>
      </p:pic>
      <p:pic>
        <p:nvPicPr>
          <p:cNvPr id="2" name="Picture 1" descr="스크린샷 2014-08-03 오전 9.45.40.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36132" y="2797517"/>
            <a:ext cx="4539477" cy="3366216"/>
          </a:xfrm>
          <a:prstGeom prst="rect">
            <a:avLst/>
          </a:prstGeom>
        </p:spPr>
      </p:pic>
    </p:spTree>
    <p:extLst>
      <p:ext uri="{BB962C8B-B14F-4D97-AF65-F5344CB8AC3E}">
        <p14:creationId xmlns:p14="http://schemas.microsoft.com/office/powerpoint/2010/main" val="111483450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26066" y="961813"/>
            <a:ext cx="4580467" cy="1239520"/>
          </a:xfrm>
        </p:spPr>
        <p:txBody>
          <a:bodyPr/>
          <a:lstStyle/>
          <a:p>
            <a:pPr>
              <a:lnSpc>
                <a:spcPct val="130000"/>
              </a:lnSpc>
            </a:pPr>
            <a:r>
              <a:rPr lang="en-US" sz="3000" dirty="0"/>
              <a:t>P</a:t>
            </a:r>
            <a:r>
              <a:rPr lang="en-US" sz="3000" dirty="0" smtClean="0"/>
              <a:t>aper Cranes and letters from Japanese people </a:t>
            </a:r>
            <a:endParaRPr lang="en-US" sz="3000" dirty="0"/>
          </a:p>
        </p:txBody>
      </p:sp>
      <p:sp>
        <p:nvSpPr>
          <p:cNvPr id="5" name="Text Placeholder 4"/>
          <p:cNvSpPr>
            <a:spLocks noGrp="1"/>
          </p:cNvSpPr>
          <p:nvPr>
            <p:ph type="body" sz="half" idx="2"/>
          </p:nvPr>
        </p:nvSpPr>
        <p:spPr/>
        <p:txBody>
          <a:bodyPr/>
          <a:lstStyle/>
          <a:p>
            <a:endParaRPr lang="en-US"/>
          </a:p>
        </p:txBody>
      </p:sp>
      <p:pic>
        <p:nvPicPr>
          <p:cNvPr id="6" name="Content Placeholder 5" descr="스크린샷 2014-08-03 오전 12.58.14.png"/>
          <p:cNvPicPr>
            <a:picLocks noGrp="1" noChangeAspect="1"/>
          </p:cNvPicPr>
          <p:nvPr>
            <p:ph idx="1"/>
          </p:nvPr>
        </p:nvPicPr>
        <p:blipFill>
          <a:blip r:embed="rId2">
            <a:extLst>
              <a:ext uri="{28A0092B-C50C-407E-A947-70E740481C1C}">
                <a14:useLocalDpi xmlns:a14="http://schemas.microsoft.com/office/drawing/2010/main" val="0"/>
              </a:ext>
            </a:extLst>
          </a:blip>
          <a:srcRect l="-23909" r="-23909"/>
          <a:stretch>
            <a:fillRect/>
          </a:stretch>
        </p:blipFill>
        <p:spPr>
          <a:xfrm>
            <a:off x="6428689" y="1148079"/>
            <a:ext cx="5776060" cy="5168054"/>
          </a:xfrm>
        </p:spPr>
      </p:pic>
      <p:pic>
        <p:nvPicPr>
          <p:cNvPr id="3" name="Picture 2"/>
          <p:cNvPicPr>
            <a:picLocks noChangeAspect="1"/>
          </p:cNvPicPr>
          <p:nvPr/>
        </p:nvPicPr>
        <p:blipFill>
          <a:blip r:embed="rId3"/>
          <a:stretch>
            <a:fillRect/>
          </a:stretch>
        </p:blipFill>
        <p:spPr>
          <a:xfrm>
            <a:off x="1041400" y="2540000"/>
            <a:ext cx="4903305" cy="3657600"/>
          </a:xfrm>
          <a:prstGeom prst="rect">
            <a:avLst/>
          </a:prstGeom>
        </p:spPr>
      </p:pic>
    </p:spTree>
    <p:extLst>
      <p:ext uri="{BB962C8B-B14F-4D97-AF65-F5344CB8AC3E}">
        <p14:creationId xmlns:p14="http://schemas.microsoft.com/office/powerpoint/2010/main" val="43365148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You have three jobs !</a:t>
            </a:r>
            <a:endParaRPr lang="en-US" dirty="0"/>
          </a:p>
        </p:txBody>
      </p:sp>
      <p:sp>
        <p:nvSpPr>
          <p:cNvPr id="5" name="Text Placeholder 4"/>
          <p:cNvSpPr>
            <a:spLocks noGrp="1"/>
          </p:cNvSpPr>
          <p:nvPr>
            <p:ph idx="1"/>
          </p:nvPr>
        </p:nvSpPr>
        <p:spPr/>
        <p:txBody>
          <a:bodyPr/>
          <a:lstStyle/>
          <a:p>
            <a:endParaRPr lang="en-US" dirty="0" smtClean="0"/>
          </a:p>
        </p:txBody>
      </p:sp>
    </p:spTree>
    <p:extLst>
      <p:ext uri="{BB962C8B-B14F-4D97-AF65-F5344CB8AC3E}">
        <p14:creationId xmlns:p14="http://schemas.microsoft.com/office/powerpoint/2010/main" val="173366201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1. Pay attention to the purpose of the memorial:</a:t>
            </a:r>
            <a:endParaRPr lang="en-US" dirty="0"/>
          </a:p>
        </p:txBody>
      </p:sp>
      <p:sp>
        <p:nvSpPr>
          <p:cNvPr id="5" name="Text Placeholder 4"/>
          <p:cNvSpPr>
            <a:spLocks noGrp="1"/>
          </p:cNvSpPr>
          <p:nvPr>
            <p:ph idx="1"/>
          </p:nvPr>
        </p:nvSpPr>
        <p:spPr/>
        <p:txBody>
          <a:bodyPr/>
          <a:lstStyle/>
          <a:p>
            <a:r>
              <a:rPr lang="en-US" dirty="0" smtClean="0"/>
              <a:t>What are the purposes of the </a:t>
            </a:r>
            <a:r>
              <a:rPr lang="en-US" dirty="0"/>
              <a:t>H</a:t>
            </a:r>
            <a:r>
              <a:rPr lang="en-US" dirty="0" smtClean="0"/>
              <a:t>ouse of Sharing memorial?</a:t>
            </a:r>
          </a:p>
          <a:p>
            <a:endParaRPr lang="en-US" dirty="0" smtClean="0"/>
          </a:p>
          <a:p>
            <a:r>
              <a:rPr lang="en-US" dirty="0" smtClean="0"/>
              <a:t>Where do you notice the purpose of the memorial?</a:t>
            </a:r>
          </a:p>
        </p:txBody>
      </p:sp>
    </p:spTree>
    <p:extLst>
      <p:ext uri="{BB962C8B-B14F-4D97-AF65-F5344CB8AC3E}">
        <p14:creationId xmlns:p14="http://schemas.microsoft.com/office/powerpoint/2010/main" val="410365233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smtClean="0"/>
              <a:t>Again…. Purposes of memorials</a:t>
            </a:r>
            <a:endParaRPr lang="en-US" dirty="0"/>
          </a:p>
        </p:txBody>
      </p:sp>
      <p:sp>
        <p:nvSpPr>
          <p:cNvPr id="8" name="Text Placeholder 7"/>
          <p:cNvSpPr>
            <a:spLocks noGrp="1"/>
          </p:cNvSpPr>
          <p:nvPr>
            <p:ph type="body" idx="1"/>
          </p:nvPr>
        </p:nvSpPr>
        <p:spPr/>
        <p:txBody>
          <a:bodyPr/>
          <a:lstStyle/>
          <a:p>
            <a:r>
              <a:rPr lang="en-US" dirty="0" smtClean="0"/>
              <a:t>Positive purposes</a:t>
            </a:r>
            <a:endParaRPr lang="en-US" dirty="0"/>
          </a:p>
        </p:txBody>
      </p:sp>
      <p:sp>
        <p:nvSpPr>
          <p:cNvPr id="9" name="Content Placeholder 8"/>
          <p:cNvSpPr>
            <a:spLocks noGrp="1"/>
          </p:cNvSpPr>
          <p:nvPr>
            <p:ph sz="half" idx="2"/>
          </p:nvPr>
        </p:nvSpPr>
        <p:spPr/>
        <p:txBody>
          <a:bodyPr/>
          <a:lstStyle/>
          <a:p>
            <a:r>
              <a:rPr lang="en-US" dirty="0" smtClean="0"/>
              <a:t>Remember history</a:t>
            </a:r>
          </a:p>
          <a:p>
            <a:r>
              <a:rPr lang="en-US" dirty="0" smtClean="0"/>
              <a:t>Honor victims</a:t>
            </a:r>
          </a:p>
          <a:p>
            <a:r>
              <a:rPr lang="en-US" dirty="0" smtClean="0"/>
              <a:t>Say, “I’m sorry”</a:t>
            </a:r>
          </a:p>
          <a:p>
            <a:r>
              <a:rPr lang="en-US" dirty="0" smtClean="0"/>
              <a:t>Warning: “Never again”</a:t>
            </a:r>
          </a:p>
          <a:p>
            <a:r>
              <a:rPr lang="en-US" dirty="0" smtClean="0"/>
              <a:t>Imagine a peaceful future</a:t>
            </a:r>
            <a:endParaRPr lang="en-US" dirty="0"/>
          </a:p>
        </p:txBody>
      </p:sp>
      <p:sp>
        <p:nvSpPr>
          <p:cNvPr id="10" name="Text Placeholder 9"/>
          <p:cNvSpPr>
            <a:spLocks noGrp="1"/>
          </p:cNvSpPr>
          <p:nvPr>
            <p:ph type="body" sz="quarter" idx="3"/>
          </p:nvPr>
        </p:nvSpPr>
        <p:spPr/>
        <p:txBody>
          <a:bodyPr/>
          <a:lstStyle/>
          <a:p>
            <a:r>
              <a:rPr lang="en-US" dirty="0" smtClean="0"/>
              <a:t>Negative purposes	</a:t>
            </a:r>
            <a:endParaRPr lang="en-US" dirty="0"/>
          </a:p>
        </p:txBody>
      </p:sp>
      <p:sp>
        <p:nvSpPr>
          <p:cNvPr id="11" name="Content Placeholder 10"/>
          <p:cNvSpPr>
            <a:spLocks noGrp="1"/>
          </p:cNvSpPr>
          <p:nvPr>
            <p:ph sz="quarter" idx="4"/>
          </p:nvPr>
        </p:nvSpPr>
        <p:spPr/>
        <p:txBody>
          <a:bodyPr/>
          <a:lstStyle/>
          <a:p>
            <a:r>
              <a:rPr lang="en-US" dirty="0" smtClean="0"/>
              <a:t>Educate people to feel:</a:t>
            </a:r>
          </a:p>
          <a:p>
            <a:pPr marL="45720" indent="0">
              <a:buNone/>
            </a:pPr>
            <a:endParaRPr lang="en-US" dirty="0" smtClean="0"/>
          </a:p>
          <a:p>
            <a:pPr lvl="1"/>
            <a:r>
              <a:rPr lang="en-US" dirty="0" smtClean="0"/>
              <a:t>Hatred</a:t>
            </a:r>
          </a:p>
          <a:p>
            <a:pPr lvl="1"/>
            <a:r>
              <a:rPr lang="en-US" dirty="0" smtClean="0"/>
              <a:t>Fear</a:t>
            </a:r>
          </a:p>
          <a:p>
            <a:pPr lvl="1"/>
            <a:r>
              <a:rPr lang="en-US" dirty="0" smtClean="0"/>
              <a:t>Revenge </a:t>
            </a:r>
            <a:endParaRPr lang="en-US" dirty="0"/>
          </a:p>
        </p:txBody>
      </p:sp>
    </p:spTree>
    <p:extLst>
      <p:ext uri="{BB962C8B-B14F-4D97-AF65-F5344CB8AC3E}">
        <p14:creationId xmlns:p14="http://schemas.microsoft.com/office/powerpoint/2010/main" val="1765616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9">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1">
                                            <p:txEl>
                                              <p:pRg st="0" end="0"/>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1">
                                            <p:txEl>
                                              <p:pRg st="2" end="2"/>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1">
                                            <p:txEl>
                                              <p:pRg st="3" end="3"/>
                                            </p:txEl>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1">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build="p"/>
      <p:bldP spid="11"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2. Pay attention to Language:</a:t>
            </a:r>
            <a:endParaRPr lang="en-US" dirty="0"/>
          </a:p>
        </p:txBody>
      </p:sp>
      <p:sp>
        <p:nvSpPr>
          <p:cNvPr id="5" name="Text Placeholder 4"/>
          <p:cNvSpPr>
            <a:spLocks noGrp="1"/>
          </p:cNvSpPr>
          <p:nvPr>
            <p:ph idx="1"/>
          </p:nvPr>
        </p:nvSpPr>
        <p:spPr/>
        <p:txBody>
          <a:bodyPr/>
          <a:lstStyle/>
          <a:p>
            <a:r>
              <a:rPr lang="en-US" dirty="0" smtClean="0"/>
              <a:t>How is language important?</a:t>
            </a:r>
          </a:p>
          <a:p>
            <a:endParaRPr lang="en-US" dirty="0" smtClean="0"/>
          </a:p>
          <a:p>
            <a:r>
              <a:rPr lang="en-US" dirty="0" smtClean="0"/>
              <a:t>Compare:</a:t>
            </a:r>
          </a:p>
          <a:p>
            <a:pPr lvl="1"/>
            <a:r>
              <a:rPr lang="en-US" dirty="0" smtClean="0"/>
              <a:t>Language of facts/figures</a:t>
            </a:r>
          </a:p>
          <a:p>
            <a:pPr lvl="1"/>
            <a:endParaRPr lang="en-US" dirty="0" smtClean="0"/>
          </a:p>
          <a:p>
            <a:pPr lvl="1"/>
            <a:r>
              <a:rPr lang="en-US" dirty="0" smtClean="0"/>
              <a:t>Language of emotions (for example, the word “devils”)</a:t>
            </a:r>
          </a:p>
          <a:p>
            <a:pPr lvl="1"/>
            <a:endParaRPr lang="en-US" dirty="0" smtClean="0"/>
          </a:p>
          <a:p>
            <a:pPr lvl="1"/>
            <a:r>
              <a:rPr lang="en-US" dirty="0" smtClean="0"/>
              <a:t>When you read the word “devils” how do you feel?</a:t>
            </a:r>
          </a:p>
          <a:p>
            <a:pPr lvl="2"/>
            <a:r>
              <a:rPr lang="en-US" dirty="0" smtClean="0"/>
              <a:t>Is the memorial encouraging you to make friends?</a:t>
            </a:r>
          </a:p>
          <a:p>
            <a:pPr lvl="2"/>
            <a:r>
              <a:rPr lang="en-US" dirty="0" smtClean="0"/>
              <a:t>Is the memorial encouraging you to feel afraid? </a:t>
            </a:r>
            <a:endParaRPr lang="en-US" dirty="0"/>
          </a:p>
        </p:txBody>
      </p:sp>
    </p:spTree>
    <p:extLst>
      <p:ext uri="{BB962C8B-B14F-4D97-AF65-F5344CB8AC3E}">
        <p14:creationId xmlns:p14="http://schemas.microsoft.com/office/powerpoint/2010/main" val="2448090747"/>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 </a:t>
            </a:r>
            <a:r>
              <a:rPr lang="en-US" dirty="0"/>
              <a:t>sculpture</a:t>
            </a:r>
            <a:r>
              <a:rPr lang="en-US" dirty="0" smtClean="0"/>
              <a:t> in </a:t>
            </a:r>
            <a:r>
              <a:rPr lang="en-US" dirty="0"/>
              <a:t>Nanjing Massacre Museum</a:t>
            </a:r>
          </a:p>
        </p:txBody>
      </p:sp>
      <p:sp>
        <p:nvSpPr>
          <p:cNvPr id="5" name="Text Placeholder 4"/>
          <p:cNvSpPr txBox="1">
            <a:spLocks/>
          </p:cNvSpPr>
          <p:nvPr/>
        </p:nvSpPr>
        <p:spPr>
          <a:xfrm>
            <a:off x="6874933" y="2099732"/>
            <a:ext cx="4140938" cy="3996267"/>
          </a:xfrm>
          <a:prstGeom prst="rect">
            <a:avLst/>
          </a:prstGeom>
        </p:spPr>
        <p:txBody>
          <a:bodyPr vert="horz" lIns="91440" tIns="45720" rIns="91440" bIns="45720" rtlCol="0">
            <a:normAutofit/>
          </a:bodyPr>
          <a:lstStyle>
            <a:lvl1pPr marL="228600" indent="-182880" algn="l" defTabSz="914400" rtl="0" eaLnBrk="1" latinLnBrk="0" hangingPunct="1">
              <a:lnSpc>
                <a:spcPct val="90000"/>
              </a:lnSpc>
              <a:spcBef>
                <a:spcPts val="1400"/>
              </a:spcBef>
              <a:buClr>
                <a:schemeClr val="accent1"/>
              </a:buClr>
              <a:buSzPct val="80000"/>
              <a:buFont typeface="Corbel" pitchFamily="34" charset="0"/>
              <a:buChar char="•"/>
              <a:defRPr sz="2200" kern="1200">
                <a:solidFill>
                  <a:schemeClr val="accent1"/>
                </a:solidFill>
                <a:latin typeface="+mn-lt"/>
                <a:ea typeface="+mn-ea"/>
                <a:cs typeface="+mn-cs"/>
              </a:defRPr>
            </a:lvl1pPr>
            <a:lvl2pPr marL="45720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2000" kern="1200">
                <a:solidFill>
                  <a:schemeClr val="accent1"/>
                </a:solidFill>
                <a:latin typeface="+mn-lt"/>
                <a:ea typeface="+mn-ea"/>
                <a:cs typeface="+mn-cs"/>
              </a:defRPr>
            </a:lvl2pPr>
            <a:lvl3pPr marL="73152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800" kern="1200">
                <a:solidFill>
                  <a:schemeClr val="accent1"/>
                </a:solidFill>
                <a:latin typeface="+mn-lt"/>
                <a:ea typeface="+mn-ea"/>
                <a:cs typeface="+mn-cs"/>
              </a:defRPr>
            </a:lvl3pPr>
            <a:lvl4pPr marL="100584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4pPr>
            <a:lvl5pPr marL="128016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5pPr>
            <a:lvl6pPr marL="16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6pPr>
            <a:lvl7pPr marL="19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7pPr>
            <a:lvl8pPr marL="22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8pPr>
            <a:lvl9pPr marL="25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9pPr>
          </a:lstStyle>
          <a:p>
            <a:pPr>
              <a:lnSpc>
                <a:spcPct val="120000"/>
              </a:lnSpc>
            </a:pPr>
            <a:r>
              <a:rPr lang="en-US" dirty="0" smtClean="0"/>
              <a:t>Run! Run! </a:t>
            </a:r>
            <a:r>
              <a:rPr lang="en-US" sz="3000" b="1" dirty="0" smtClean="0"/>
              <a:t>Devils</a:t>
            </a:r>
            <a:r>
              <a:rPr lang="en-US" dirty="0" smtClean="0"/>
              <a:t> are chasing us…</a:t>
            </a:r>
            <a:endParaRPr lang="en-US" dirty="0"/>
          </a:p>
        </p:txBody>
      </p:sp>
      <p:pic>
        <p:nvPicPr>
          <p:cNvPr id="8" name="Content Placeholder 1" descr="스크린샷 2014-08-03 오전 9.26.06.png"/>
          <p:cNvPicPr>
            <a:picLocks noGrp="1" noChangeAspect="1"/>
          </p:cNvPicPr>
          <p:nvPr>
            <p:ph idx="1"/>
          </p:nvPr>
        </p:nvPicPr>
        <p:blipFill rotWithShape="1">
          <a:blip r:embed="rId2">
            <a:extLst>
              <a:ext uri="{28A0092B-C50C-407E-A947-70E740481C1C}">
                <a14:useLocalDpi xmlns:a14="http://schemas.microsoft.com/office/drawing/2010/main" val="0"/>
              </a:ext>
            </a:extLst>
          </a:blip>
          <a:srcRect l="573" t="-484" r="-470" b="484"/>
          <a:stretch/>
        </p:blipFill>
        <p:spPr>
          <a:xfrm>
            <a:off x="1269999" y="2209800"/>
            <a:ext cx="5164667" cy="3496733"/>
          </a:xfrm>
        </p:spPr>
      </p:pic>
    </p:spTree>
    <p:extLst>
      <p:ext uri="{BB962C8B-B14F-4D97-AF65-F5344CB8AC3E}">
        <p14:creationId xmlns:p14="http://schemas.microsoft.com/office/powerpoint/2010/main" val="1778760535"/>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 monument in House of sharing</a:t>
            </a:r>
            <a:endParaRPr lang="en-US" dirty="0"/>
          </a:p>
        </p:txBody>
      </p:sp>
      <p:pic>
        <p:nvPicPr>
          <p:cNvPr id="4" name="Content Placeholder 3"/>
          <p:cNvPicPr>
            <a:picLocks noGrp="1" noChangeAspect="1"/>
          </p:cNvPicPr>
          <p:nvPr>
            <p:ph idx="1"/>
          </p:nvPr>
        </p:nvPicPr>
        <p:blipFill rotWithShape="1">
          <a:blip r:embed="rId2"/>
          <a:srcRect l="-581" t="-420" r="-414" b="420"/>
          <a:stretch/>
        </p:blipFill>
        <p:spPr>
          <a:xfrm>
            <a:off x="1100666" y="2057400"/>
            <a:ext cx="5486400" cy="4038600"/>
          </a:xfrm>
        </p:spPr>
      </p:pic>
      <p:sp>
        <p:nvSpPr>
          <p:cNvPr id="5" name="Text Placeholder 4"/>
          <p:cNvSpPr txBox="1">
            <a:spLocks/>
          </p:cNvSpPr>
          <p:nvPr/>
        </p:nvSpPr>
        <p:spPr>
          <a:xfrm>
            <a:off x="6874933" y="2099732"/>
            <a:ext cx="4140938" cy="3996267"/>
          </a:xfrm>
          <a:prstGeom prst="rect">
            <a:avLst/>
          </a:prstGeom>
        </p:spPr>
        <p:txBody>
          <a:bodyPr vert="horz" lIns="91440" tIns="45720" rIns="91440" bIns="45720" rtlCol="0">
            <a:normAutofit/>
          </a:bodyPr>
          <a:lstStyle>
            <a:lvl1pPr marL="228600" indent="-182880" algn="l" defTabSz="914400" rtl="0" eaLnBrk="1" latinLnBrk="0" hangingPunct="1">
              <a:lnSpc>
                <a:spcPct val="90000"/>
              </a:lnSpc>
              <a:spcBef>
                <a:spcPts val="1400"/>
              </a:spcBef>
              <a:buClr>
                <a:schemeClr val="accent1"/>
              </a:buClr>
              <a:buSzPct val="80000"/>
              <a:buFont typeface="Corbel" pitchFamily="34" charset="0"/>
              <a:buChar char="•"/>
              <a:defRPr sz="2200" kern="1200">
                <a:solidFill>
                  <a:schemeClr val="accent1"/>
                </a:solidFill>
                <a:latin typeface="+mn-lt"/>
                <a:ea typeface="+mn-ea"/>
                <a:cs typeface="+mn-cs"/>
              </a:defRPr>
            </a:lvl1pPr>
            <a:lvl2pPr marL="45720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2000" kern="1200">
                <a:solidFill>
                  <a:schemeClr val="accent1"/>
                </a:solidFill>
                <a:latin typeface="+mn-lt"/>
                <a:ea typeface="+mn-ea"/>
                <a:cs typeface="+mn-cs"/>
              </a:defRPr>
            </a:lvl2pPr>
            <a:lvl3pPr marL="73152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800" kern="1200">
                <a:solidFill>
                  <a:schemeClr val="accent1"/>
                </a:solidFill>
                <a:latin typeface="+mn-lt"/>
                <a:ea typeface="+mn-ea"/>
                <a:cs typeface="+mn-cs"/>
              </a:defRPr>
            </a:lvl3pPr>
            <a:lvl4pPr marL="100584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4pPr>
            <a:lvl5pPr marL="128016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5pPr>
            <a:lvl6pPr marL="16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6pPr>
            <a:lvl7pPr marL="19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7pPr>
            <a:lvl8pPr marL="22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8pPr>
            <a:lvl9pPr marL="25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9pPr>
          </a:lstStyle>
          <a:p>
            <a:pPr>
              <a:lnSpc>
                <a:spcPct val="120000"/>
              </a:lnSpc>
            </a:pPr>
            <a:r>
              <a:rPr lang="en-US" dirty="0" smtClean="0"/>
              <a:t>In this crazy history done by </a:t>
            </a:r>
            <a:r>
              <a:rPr lang="en-US" sz="3000" b="1" dirty="0" smtClean="0"/>
              <a:t>enemy</a:t>
            </a:r>
            <a:r>
              <a:rPr lang="en-US" dirty="0" smtClean="0"/>
              <a:t> Japan…</a:t>
            </a:r>
            <a:endParaRPr lang="en-US" dirty="0"/>
          </a:p>
        </p:txBody>
      </p:sp>
    </p:spTree>
    <p:extLst>
      <p:ext uri="{BB962C8B-B14F-4D97-AF65-F5344CB8AC3E}">
        <p14:creationId xmlns:p14="http://schemas.microsoft.com/office/powerpoint/2010/main" val="4125845568"/>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3. What would you change about the memorial?</a:t>
            </a:r>
            <a:endParaRPr lang="en-US" dirty="0"/>
          </a:p>
        </p:txBody>
      </p:sp>
      <p:sp>
        <p:nvSpPr>
          <p:cNvPr id="3" name="Content Placeholder 2"/>
          <p:cNvSpPr>
            <a:spLocks noGrp="1"/>
          </p:cNvSpPr>
          <p:nvPr>
            <p:ph idx="1"/>
          </p:nvPr>
        </p:nvSpPr>
        <p:spPr/>
        <p:txBody>
          <a:bodyPr/>
          <a:lstStyle/>
          <a:p>
            <a:r>
              <a:rPr lang="en-US" dirty="0" smtClean="0"/>
              <a:t>Would you like to remove something?</a:t>
            </a:r>
          </a:p>
          <a:p>
            <a:r>
              <a:rPr lang="en-US" dirty="0" smtClean="0"/>
              <a:t>Is anything missing? </a:t>
            </a:r>
            <a:endParaRPr lang="en-US" dirty="0"/>
          </a:p>
        </p:txBody>
      </p:sp>
    </p:spTree>
    <p:extLst>
      <p:ext uri="{BB962C8B-B14F-4D97-AF65-F5344CB8AC3E}">
        <p14:creationId xmlns:p14="http://schemas.microsoft.com/office/powerpoint/2010/main" val="1361652121"/>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Thank you all!</a:t>
            </a:r>
            <a:endParaRPr lang="en-US" dirty="0"/>
          </a:p>
        </p:txBody>
      </p:sp>
      <p:sp>
        <p:nvSpPr>
          <p:cNvPr id="3" name="Content Placeholder 2"/>
          <p:cNvSpPr>
            <a:spLocks noGrp="1"/>
          </p:cNvSpPr>
          <p:nvPr>
            <p:ph idx="1"/>
          </p:nvPr>
        </p:nvSpPr>
        <p:spPr/>
        <p:txBody>
          <a:bodyPr/>
          <a:lstStyle/>
          <a:p>
            <a:endParaRPr lang="en-US" dirty="0"/>
          </a:p>
        </p:txBody>
      </p:sp>
    </p:spTree>
    <p:extLst>
      <p:ext uri="{BB962C8B-B14F-4D97-AF65-F5344CB8AC3E}">
        <p14:creationId xmlns:p14="http://schemas.microsoft.com/office/powerpoint/2010/main" val="95642261"/>
      </p:ext>
    </p:extLst>
  </p:cSld>
  <p:clrMapOvr>
    <a:masterClrMapping/>
  </p:clrMapOvr>
  <p:timing>
    <p:tnLst>
      <p:par>
        <p:cTn id="1" dur="indefinite" restart="never" nodeType="tmRoot"/>
      </p:par>
    </p:tnLst>
  </p:timing>
</p:sld>
</file>

<file path=ppt/theme/theme1.xml><?xml version="1.0" encoding="utf-8"?>
<a:theme xmlns:a="http://schemas.openxmlformats.org/drawingml/2006/main" name="Basis">
  <a:themeElements>
    <a:clrScheme name="Basis">
      <a:dk1>
        <a:srgbClr val="000000"/>
      </a:dk1>
      <a:lt1>
        <a:srgbClr val="FFFFFF"/>
      </a:lt1>
      <a:dk2>
        <a:srgbClr val="565349"/>
      </a:dk2>
      <a:lt2>
        <a:srgbClr val="DDDDDD"/>
      </a:lt2>
      <a:accent1>
        <a:srgbClr val="A6B727"/>
      </a:accent1>
      <a:accent2>
        <a:srgbClr val="DF5327"/>
      </a:accent2>
      <a:accent3>
        <a:srgbClr val="FE9E00"/>
      </a:accent3>
      <a:accent4>
        <a:srgbClr val="418AB3"/>
      </a:accent4>
      <a:accent5>
        <a:srgbClr val="D7D447"/>
      </a:accent5>
      <a:accent6>
        <a:srgbClr val="818183"/>
      </a:accent6>
      <a:hlink>
        <a:srgbClr val="F59E00"/>
      </a:hlink>
      <a:folHlink>
        <a:srgbClr val="B2B2B2"/>
      </a:folHlink>
    </a:clrScheme>
    <a:fontScheme name="Basis">
      <a:majorFont>
        <a:latin typeface="Corbel"/>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Basis">
      <a:fillStyleLst>
        <a:solidFill>
          <a:schemeClr val="phClr"/>
        </a:solidFill>
        <a:solidFill>
          <a:schemeClr val="phClr">
            <a:tint val="55000"/>
            <a:satMod val="130000"/>
          </a:schemeClr>
        </a:solidFill>
        <a:gradFill rotWithShape="1">
          <a:gsLst>
            <a:gs pos="0">
              <a:schemeClr val="phClr"/>
            </a:gs>
            <a:gs pos="90000">
              <a:schemeClr val="phClr">
                <a:shade val="100000"/>
                <a:satMod val="105000"/>
              </a:schemeClr>
            </a:gs>
            <a:gs pos="100000">
              <a:schemeClr val="phClr">
                <a:shade val="80000"/>
                <a:satMod val="120000"/>
              </a:schemeClr>
            </a:gs>
          </a:gsLst>
          <a:path path="circle">
            <a:fillToRect l="100000" t="100000" r="100000" b="100000"/>
          </a:path>
        </a:gradFill>
      </a:fillStyleLst>
      <a:lnStyleLst>
        <a:ln w="10000" cap="flat" cmpd="sng" algn="ctr">
          <a:solidFill>
            <a:schemeClr val="phClr"/>
          </a:solidFill>
          <a:prstDash val="solid"/>
        </a:ln>
        <a:ln w="19050" cap="flat" cmpd="sng" algn="ctr">
          <a:solidFill>
            <a:schemeClr val="phClr"/>
          </a:solidFill>
          <a:prstDash val="solid"/>
        </a:ln>
        <a:ln w="53975" cap="flat" cmpd="dbl"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38100" dist="25400" dir="5400000" rotWithShape="0">
              <a:srgbClr val="000000">
                <a:alpha val="45000"/>
              </a:srgbClr>
            </a:outerShdw>
          </a:effectLst>
          <a:scene3d>
            <a:camera prst="orthographicFront">
              <a:rot lat="0" lon="0" rev="0"/>
            </a:camera>
            <a:lightRig rig="brightRoom" dir="t"/>
          </a:scene3d>
          <a:sp3d extrusionH="12700" contourW="25400" prstMaterial="flat">
            <a:bevelT w="63500" h="152400" prst="angle"/>
            <a:contourClr>
              <a:schemeClr val="phClr">
                <a:shade val="27000"/>
                <a:satMod val="120000"/>
              </a:schemeClr>
            </a:contourClr>
          </a:sp3d>
        </a:effectStyle>
      </a:effectStyleLst>
      <a:bgFillStyleLst>
        <a:solidFill>
          <a:schemeClr val="phClr"/>
        </a:solidFill>
        <a:solidFill>
          <a:schemeClr val="phClr">
            <a:tint val="95000"/>
            <a:shade val="95000"/>
            <a:satMod val="140000"/>
          </a:schemeClr>
        </a:solidFill>
        <a:solidFill>
          <a:schemeClr val="phClr">
            <a:tint val="90000"/>
            <a:shade val="85000"/>
            <a:satMod val="160000"/>
            <a:lumMod val="110000"/>
          </a:schemeClr>
        </a:solidFill>
      </a:bgFillStyleLst>
    </a:fmtScheme>
  </a:themeElements>
  <a:objectDefaults/>
  <a:extraClrSchemeLst/>
  <a:extLst>
    <a:ext uri="{05A4C25C-085E-4340-85A3-A5531E510DB2}">
      <thm15:themeFamily xmlns:thm15="http://schemas.microsoft.com/office/thememl/2012/main" name="Basis" id="{5665723A-49BA-4B57-8411-A56F8F207965}" vid="{90E45F77-AEFC-46EF-A7C1-5B338C297B02}"/>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Basis</Template>
  <TotalTime>829</TotalTime>
  <Words>633</Words>
  <Application>Microsoft Office PowerPoint</Application>
  <PresentationFormat>Widescreen</PresentationFormat>
  <Paragraphs>98</Paragraphs>
  <Slides>23</Slides>
  <Notes>3</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23</vt:i4>
      </vt:variant>
    </vt:vector>
  </HeadingPairs>
  <TitlesOfParts>
    <vt:vector size="27" baseType="lpstr">
      <vt:lpstr>맑은 고딕</vt:lpstr>
      <vt:lpstr>Calibri</vt:lpstr>
      <vt:lpstr>Corbel</vt:lpstr>
      <vt:lpstr>Basis</vt:lpstr>
      <vt:lpstr>MEMORIALS</vt:lpstr>
      <vt:lpstr>Memorials are built from different points of view.</vt:lpstr>
      <vt:lpstr>Memorials built by victims:</vt:lpstr>
      <vt:lpstr>Hiroshima Peace Park</vt:lpstr>
      <vt:lpstr>Nanjing Massacre Museum</vt:lpstr>
      <vt:lpstr>Seodaimun Prison History Hall</vt:lpstr>
      <vt:lpstr>Memorials built by the responsible groups </vt:lpstr>
      <vt:lpstr>Bebelplatz Square in Berlin</vt:lpstr>
      <vt:lpstr>Manzanar</vt:lpstr>
      <vt:lpstr>Oka Masaharu Memorial (Nagasaki Peace Museum)</vt:lpstr>
      <vt:lpstr>Mr. Oka Masaharu</vt:lpstr>
      <vt:lpstr>Purposes of memorials</vt:lpstr>
      <vt:lpstr>Our visit on Tuesday:</vt:lpstr>
      <vt:lpstr>Photos and items from daily life</vt:lpstr>
      <vt:lpstr>Paper Cranes and letters from Japanese people </vt:lpstr>
      <vt:lpstr>You have three jobs !</vt:lpstr>
      <vt:lpstr>1. Pay attention to the purpose of the memorial:</vt:lpstr>
      <vt:lpstr>Again…. Purposes of memorials</vt:lpstr>
      <vt:lpstr>2. Pay attention to Language:</vt:lpstr>
      <vt:lpstr>A sculpture in Nanjing Massacre Museum</vt:lpstr>
      <vt:lpstr>A monument in House of sharing</vt:lpstr>
      <vt:lpstr>3. What would you change about the memorial?</vt:lpstr>
      <vt:lpstr>Thank you all!</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MEMORIALS</dc:title>
  <dc:creator>mcc</dc:creator>
  <cp:lastModifiedBy>Stephanie E Wall</cp:lastModifiedBy>
  <cp:revision>33</cp:revision>
  <dcterms:created xsi:type="dcterms:W3CDTF">2013-08-01T01:57:38Z</dcterms:created>
  <dcterms:modified xsi:type="dcterms:W3CDTF">2015-07-01T19:31:59Z</dcterms:modified>
</cp:coreProperties>
</file>